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300" r:id="rId4"/>
    <p:sldId id="299" r:id="rId5"/>
    <p:sldId id="311" r:id="rId6"/>
    <p:sldId id="292" r:id="rId7"/>
    <p:sldId id="296" r:id="rId8"/>
    <p:sldId id="309" r:id="rId9"/>
    <p:sldId id="295" r:id="rId10"/>
    <p:sldId id="294" r:id="rId11"/>
    <p:sldId id="310" r:id="rId12"/>
    <p:sldId id="262" r:id="rId13"/>
    <p:sldId id="293" r:id="rId14"/>
    <p:sldId id="301" r:id="rId15"/>
    <p:sldId id="302" r:id="rId16"/>
    <p:sldId id="313" r:id="rId17"/>
    <p:sldId id="314" r:id="rId18"/>
    <p:sldId id="316" r:id="rId19"/>
    <p:sldId id="315" r:id="rId20"/>
    <p:sldId id="303" r:id="rId21"/>
    <p:sldId id="304" r:id="rId22"/>
    <p:sldId id="305" r:id="rId23"/>
    <p:sldId id="306" r:id="rId24"/>
    <p:sldId id="307" r:id="rId25"/>
    <p:sldId id="308" r:id="rId26"/>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94" autoAdjust="0"/>
    <p:restoredTop sz="77549" autoAdjust="0"/>
  </p:normalViewPr>
  <p:slideViewPr>
    <p:cSldViewPr snapToGrid="0">
      <p:cViewPr varScale="1">
        <p:scale>
          <a:sx n="90" d="100"/>
          <a:sy n="90" d="100"/>
        </p:scale>
        <p:origin x="17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4.png>
</file>

<file path=ppt/media/image3.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6C39FB-C758-488B-B0D4-8DE32516B593}" type="datetimeFigureOut">
              <a:rPr lang="sv-SE" smtClean="0"/>
              <a:t>2025-11-10</a:t>
            </a:fld>
            <a:endParaRPr lang="sv-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AA4F37-42C2-472D-88FE-EB05ECDBD7E3}" type="slidenum">
              <a:rPr lang="sv-SE" smtClean="0"/>
              <a:t>‹#›</a:t>
            </a:fld>
            <a:endParaRPr lang="sv-SE"/>
          </a:p>
        </p:txBody>
      </p:sp>
    </p:spTree>
    <p:extLst>
      <p:ext uri="{BB962C8B-B14F-4D97-AF65-F5344CB8AC3E}">
        <p14:creationId xmlns:p14="http://schemas.microsoft.com/office/powerpoint/2010/main" val="2222872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sv-SE" dirty="0"/>
          </a:p>
        </p:txBody>
      </p:sp>
      <p:sp>
        <p:nvSpPr>
          <p:cNvPr id="4" name="Slide Number Placeholder 3"/>
          <p:cNvSpPr>
            <a:spLocks noGrp="1"/>
          </p:cNvSpPr>
          <p:nvPr>
            <p:ph type="sldNum" sz="quarter" idx="5"/>
          </p:nvPr>
        </p:nvSpPr>
        <p:spPr/>
        <p:txBody>
          <a:bodyPr/>
          <a:lstStyle/>
          <a:p>
            <a:fld id="{24AA4F37-42C2-472D-88FE-EB05ECDBD7E3}" type="slidenum">
              <a:rPr lang="sv-SE" smtClean="0"/>
              <a:t>1</a:t>
            </a:fld>
            <a:endParaRPr lang="sv-SE"/>
          </a:p>
        </p:txBody>
      </p:sp>
    </p:spTree>
    <p:extLst>
      <p:ext uri="{BB962C8B-B14F-4D97-AF65-F5344CB8AC3E}">
        <p14:creationId xmlns:p14="http://schemas.microsoft.com/office/powerpoint/2010/main" val="2978017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A3235-470F-0E9F-FDD6-D3FD26B84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BB8B99-7FFA-0980-E724-D2B5131D11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BA4F2B-811D-1231-530F-1D4C19BE500A}"/>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1DF70CD3-E507-9952-A475-5794384950ED}"/>
              </a:ext>
            </a:extLst>
          </p:cNvPr>
          <p:cNvSpPr>
            <a:spLocks noGrp="1"/>
          </p:cNvSpPr>
          <p:nvPr>
            <p:ph type="sldNum" sz="quarter" idx="5"/>
          </p:nvPr>
        </p:nvSpPr>
        <p:spPr/>
        <p:txBody>
          <a:bodyPr/>
          <a:lstStyle/>
          <a:p>
            <a:fld id="{24AA4F37-42C2-472D-88FE-EB05ECDBD7E3}" type="slidenum">
              <a:rPr lang="sv-SE" smtClean="0"/>
              <a:t>20</a:t>
            </a:fld>
            <a:endParaRPr lang="sv-SE"/>
          </a:p>
        </p:txBody>
      </p:sp>
    </p:spTree>
    <p:extLst>
      <p:ext uri="{BB962C8B-B14F-4D97-AF65-F5344CB8AC3E}">
        <p14:creationId xmlns:p14="http://schemas.microsoft.com/office/powerpoint/2010/main" val="2353221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5124C-9D8A-0B96-1E54-E57B394832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2FF31F-3DBA-5D45-37BC-020ACD27C1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C5E7D0-FD8C-3868-1EAB-491D0CBE46FD}"/>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9E0AD8C5-39FD-6403-A296-ABC60AC71DFA}"/>
              </a:ext>
            </a:extLst>
          </p:cNvPr>
          <p:cNvSpPr>
            <a:spLocks noGrp="1"/>
          </p:cNvSpPr>
          <p:nvPr>
            <p:ph type="sldNum" sz="quarter" idx="5"/>
          </p:nvPr>
        </p:nvSpPr>
        <p:spPr/>
        <p:txBody>
          <a:bodyPr/>
          <a:lstStyle/>
          <a:p>
            <a:fld id="{24AA4F37-42C2-472D-88FE-EB05ECDBD7E3}" type="slidenum">
              <a:rPr lang="sv-SE" smtClean="0"/>
              <a:t>21</a:t>
            </a:fld>
            <a:endParaRPr lang="sv-SE"/>
          </a:p>
        </p:txBody>
      </p:sp>
    </p:spTree>
    <p:extLst>
      <p:ext uri="{BB962C8B-B14F-4D97-AF65-F5344CB8AC3E}">
        <p14:creationId xmlns:p14="http://schemas.microsoft.com/office/powerpoint/2010/main" val="1925298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C1EA8-9DAC-1C90-AD83-FC0A174C24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CC4213-8F1E-CD42-E3CE-096C198139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2D0EEC-11B4-EB10-A6F9-5DE9EB48883A}"/>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92915C10-2EF1-DDDF-F20C-01680ED2C7B4}"/>
              </a:ext>
            </a:extLst>
          </p:cNvPr>
          <p:cNvSpPr>
            <a:spLocks noGrp="1"/>
          </p:cNvSpPr>
          <p:nvPr>
            <p:ph type="sldNum" sz="quarter" idx="5"/>
          </p:nvPr>
        </p:nvSpPr>
        <p:spPr/>
        <p:txBody>
          <a:bodyPr/>
          <a:lstStyle/>
          <a:p>
            <a:fld id="{24AA4F37-42C2-472D-88FE-EB05ECDBD7E3}" type="slidenum">
              <a:rPr lang="sv-SE" smtClean="0"/>
              <a:t>22</a:t>
            </a:fld>
            <a:endParaRPr lang="sv-SE"/>
          </a:p>
        </p:txBody>
      </p:sp>
    </p:spTree>
    <p:extLst>
      <p:ext uri="{BB962C8B-B14F-4D97-AF65-F5344CB8AC3E}">
        <p14:creationId xmlns:p14="http://schemas.microsoft.com/office/powerpoint/2010/main" val="2778735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9533BC-B1E2-8FA0-A26A-1818A7B76D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BB6FF7-35B0-2A01-7DDE-2EBC1F1CE9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E122E-5274-7646-4C38-507C8BB27AED}"/>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1EA40ECE-74EC-6434-2231-20677B880F92}"/>
              </a:ext>
            </a:extLst>
          </p:cNvPr>
          <p:cNvSpPr>
            <a:spLocks noGrp="1"/>
          </p:cNvSpPr>
          <p:nvPr>
            <p:ph type="sldNum" sz="quarter" idx="5"/>
          </p:nvPr>
        </p:nvSpPr>
        <p:spPr/>
        <p:txBody>
          <a:bodyPr/>
          <a:lstStyle/>
          <a:p>
            <a:fld id="{24AA4F37-42C2-472D-88FE-EB05ECDBD7E3}" type="slidenum">
              <a:rPr lang="sv-SE" smtClean="0"/>
              <a:t>23</a:t>
            </a:fld>
            <a:endParaRPr lang="sv-SE"/>
          </a:p>
        </p:txBody>
      </p:sp>
    </p:spTree>
    <p:extLst>
      <p:ext uri="{BB962C8B-B14F-4D97-AF65-F5344CB8AC3E}">
        <p14:creationId xmlns:p14="http://schemas.microsoft.com/office/powerpoint/2010/main" val="744290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52FA9-409D-D1A7-22F9-6FFECF4A07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08117F-D3FC-5A2D-9104-AC7C487375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53C0E5-55E8-7D0B-72F7-565A9EC2B3AC}"/>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3834CA70-59F3-39FA-6F18-F3A12781001F}"/>
              </a:ext>
            </a:extLst>
          </p:cNvPr>
          <p:cNvSpPr>
            <a:spLocks noGrp="1"/>
          </p:cNvSpPr>
          <p:nvPr>
            <p:ph type="sldNum" sz="quarter" idx="5"/>
          </p:nvPr>
        </p:nvSpPr>
        <p:spPr/>
        <p:txBody>
          <a:bodyPr/>
          <a:lstStyle/>
          <a:p>
            <a:fld id="{24AA4F37-42C2-472D-88FE-EB05ECDBD7E3}" type="slidenum">
              <a:rPr lang="sv-SE" smtClean="0"/>
              <a:t>24</a:t>
            </a:fld>
            <a:endParaRPr lang="sv-SE"/>
          </a:p>
        </p:txBody>
      </p:sp>
    </p:spTree>
    <p:extLst>
      <p:ext uri="{BB962C8B-B14F-4D97-AF65-F5344CB8AC3E}">
        <p14:creationId xmlns:p14="http://schemas.microsoft.com/office/powerpoint/2010/main" val="1837878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9E470-7B7A-F9BC-95FB-87CD6481AB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EE65EC-3D4A-45A7-DA9B-EADC3DD4D0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6FB945-36E3-3EBC-F56C-830CCC7A62B0}"/>
              </a:ext>
            </a:extLst>
          </p:cNvPr>
          <p:cNvSpPr>
            <a:spLocks noGrp="1"/>
          </p:cNvSpPr>
          <p:nvPr>
            <p:ph type="body" idx="1"/>
          </p:nvPr>
        </p:nvSpPr>
        <p:spPr/>
        <p:txBody>
          <a:bodyPr/>
          <a:lstStyle/>
          <a:p>
            <a:endParaRPr lang="sv-SE" dirty="0"/>
          </a:p>
        </p:txBody>
      </p:sp>
      <p:sp>
        <p:nvSpPr>
          <p:cNvPr id="4" name="Slide Number Placeholder 3">
            <a:extLst>
              <a:ext uri="{FF2B5EF4-FFF2-40B4-BE49-F238E27FC236}">
                <a16:creationId xmlns:a16="http://schemas.microsoft.com/office/drawing/2014/main" id="{1C7D580F-CC25-041E-0949-D1CE5DAFB7D0}"/>
              </a:ext>
            </a:extLst>
          </p:cNvPr>
          <p:cNvSpPr>
            <a:spLocks noGrp="1"/>
          </p:cNvSpPr>
          <p:nvPr>
            <p:ph type="sldNum" sz="quarter" idx="5"/>
          </p:nvPr>
        </p:nvSpPr>
        <p:spPr/>
        <p:txBody>
          <a:bodyPr/>
          <a:lstStyle/>
          <a:p>
            <a:fld id="{24AA4F37-42C2-472D-88FE-EB05ECDBD7E3}" type="slidenum">
              <a:rPr lang="sv-SE" smtClean="0"/>
              <a:t>25</a:t>
            </a:fld>
            <a:endParaRPr lang="sv-SE"/>
          </a:p>
        </p:txBody>
      </p:sp>
    </p:spTree>
    <p:extLst>
      <p:ext uri="{BB962C8B-B14F-4D97-AF65-F5344CB8AC3E}">
        <p14:creationId xmlns:p14="http://schemas.microsoft.com/office/powerpoint/2010/main" val="3574248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A5FCC-8AB9-3703-36E7-1F1C845C5A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sv-SE"/>
          </a:p>
        </p:txBody>
      </p:sp>
      <p:sp>
        <p:nvSpPr>
          <p:cNvPr id="3" name="Subtitle 2">
            <a:extLst>
              <a:ext uri="{FF2B5EF4-FFF2-40B4-BE49-F238E27FC236}">
                <a16:creationId xmlns:a16="http://schemas.microsoft.com/office/drawing/2014/main" id="{83E7AEE2-6C6D-D7F1-70BC-0AD4A5A2B9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sv-SE"/>
          </a:p>
        </p:txBody>
      </p:sp>
      <p:sp>
        <p:nvSpPr>
          <p:cNvPr id="4" name="Date Placeholder 3">
            <a:extLst>
              <a:ext uri="{FF2B5EF4-FFF2-40B4-BE49-F238E27FC236}">
                <a16:creationId xmlns:a16="http://schemas.microsoft.com/office/drawing/2014/main" id="{B310B565-95BC-F763-FB22-BC67E526B756}"/>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CE018088-E28E-E66E-AC7C-25F764D2482B}"/>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17AAA5FF-C712-43F1-306D-B73CB1688447}"/>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3055619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60BDC-DE98-7A88-263A-14B0C51F8062}"/>
              </a:ext>
            </a:extLst>
          </p:cNvPr>
          <p:cNvSpPr>
            <a:spLocks noGrp="1"/>
          </p:cNvSpPr>
          <p:nvPr>
            <p:ph type="title"/>
          </p:nvPr>
        </p:nvSpPr>
        <p:spPr/>
        <p:txBody>
          <a:bodyPr/>
          <a:lstStyle/>
          <a:p>
            <a:r>
              <a:rPr lang="en-US"/>
              <a:t>Click to edit Master title style</a:t>
            </a:r>
            <a:endParaRPr lang="sv-SE"/>
          </a:p>
        </p:txBody>
      </p:sp>
      <p:sp>
        <p:nvSpPr>
          <p:cNvPr id="3" name="Vertical Text Placeholder 2">
            <a:extLst>
              <a:ext uri="{FF2B5EF4-FFF2-40B4-BE49-F238E27FC236}">
                <a16:creationId xmlns:a16="http://schemas.microsoft.com/office/drawing/2014/main" id="{855CA090-FE22-C429-AF65-5D0E3B290D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90B9DD42-391A-924D-0CDA-33383B228A62}"/>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F4E7BF43-0D77-80A8-E25D-5FC92FAA2237}"/>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48A36621-3ADE-AF7F-752E-5EB0E4A9A643}"/>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1140599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ACF997-CC72-5941-F890-D7603A0C8C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sv-SE"/>
          </a:p>
        </p:txBody>
      </p:sp>
      <p:sp>
        <p:nvSpPr>
          <p:cNvPr id="3" name="Vertical Text Placeholder 2">
            <a:extLst>
              <a:ext uri="{FF2B5EF4-FFF2-40B4-BE49-F238E27FC236}">
                <a16:creationId xmlns:a16="http://schemas.microsoft.com/office/drawing/2014/main" id="{70F5ED34-C075-EA57-5338-11552801FE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C4496767-4843-8DD2-B7D4-495B6BFDCD5C}"/>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BED6F505-FAE9-6215-FEC9-5B172DDCFD3A}"/>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DD43971D-0470-175C-22AC-F6C8C6463BA3}"/>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30964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72454-5602-F819-75A6-3E24136C2057}"/>
              </a:ext>
            </a:extLst>
          </p:cNvPr>
          <p:cNvSpPr>
            <a:spLocks noGrp="1"/>
          </p:cNvSpPr>
          <p:nvPr>
            <p:ph type="title"/>
          </p:nvPr>
        </p:nvSpPr>
        <p:spPr/>
        <p:txBody>
          <a:bodyPr/>
          <a:lstStyle/>
          <a:p>
            <a:r>
              <a:rPr lang="en-US"/>
              <a:t>Click to edit Master title style</a:t>
            </a:r>
            <a:endParaRPr lang="sv-SE"/>
          </a:p>
        </p:txBody>
      </p:sp>
      <p:sp>
        <p:nvSpPr>
          <p:cNvPr id="3" name="Content Placeholder 2">
            <a:extLst>
              <a:ext uri="{FF2B5EF4-FFF2-40B4-BE49-F238E27FC236}">
                <a16:creationId xmlns:a16="http://schemas.microsoft.com/office/drawing/2014/main" id="{69562734-B3AE-8358-DDB6-5AFA746CF8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E9BAA79D-1836-5903-B9DA-999C828825EF}"/>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ECE8C885-E82C-0800-3E90-680BAB5512E3}"/>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DEC2330C-B476-65C3-E24C-74454B13A188}"/>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211520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31CF1-7AA0-D763-5E10-1844C5B3FE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sv-SE"/>
          </a:p>
        </p:txBody>
      </p:sp>
      <p:sp>
        <p:nvSpPr>
          <p:cNvPr id="3" name="Text Placeholder 2">
            <a:extLst>
              <a:ext uri="{FF2B5EF4-FFF2-40B4-BE49-F238E27FC236}">
                <a16:creationId xmlns:a16="http://schemas.microsoft.com/office/drawing/2014/main" id="{EB2EAA86-3D41-B553-ED02-C125B02409F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99649B-840A-6033-1FAA-E92A79FA54B2}"/>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19A3D4B0-6039-4B77-12EE-E5B3DDB6B09D}"/>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DFCAB5C5-EC34-FB68-B6D2-EE475BF80BF1}"/>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1018754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7D777-EFFE-FFD3-E490-371E9726E333}"/>
              </a:ext>
            </a:extLst>
          </p:cNvPr>
          <p:cNvSpPr>
            <a:spLocks noGrp="1"/>
          </p:cNvSpPr>
          <p:nvPr>
            <p:ph type="title"/>
          </p:nvPr>
        </p:nvSpPr>
        <p:spPr/>
        <p:txBody>
          <a:bodyPr/>
          <a:lstStyle/>
          <a:p>
            <a:r>
              <a:rPr lang="en-US"/>
              <a:t>Click to edit Master title style</a:t>
            </a:r>
            <a:endParaRPr lang="sv-SE"/>
          </a:p>
        </p:txBody>
      </p:sp>
      <p:sp>
        <p:nvSpPr>
          <p:cNvPr id="3" name="Content Placeholder 2">
            <a:extLst>
              <a:ext uri="{FF2B5EF4-FFF2-40B4-BE49-F238E27FC236}">
                <a16:creationId xmlns:a16="http://schemas.microsoft.com/office/drawing/2014/main" id="{04C038B7-B4D2-3A8D-6CC4-5CB200FD97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Content Placeholder 3">
            <a:extLst>
              <a:ext uri="{FF2B5EF4-FFF2-40B4-BE49-F238E27FC236}">
                <a16:creationId xmlns:a16="http://schemas.microsoft.com/office/drawing/2014/main" id="{33ACAD1C-B7B4-F1F5-112C-C7EEC45DC7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5" name="Date Placeholder 4">
            <a:extLst>
              <a:ext uri="{FF2B5EF4-FFF2-40B4-BE49-F238E27FC236}">
                <a16:creationId xmlns:a16="http://schemas.microsoft.com/office/drawing/2014/main" id="{6F6838D0-9755-A759-B87C-5DBA2AD7DB8F}"/>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6" name="Footer Placeholder 5">
            <a:extLst>
              <a:ext uri="{FF2B5EF4-FFF2-40B4-BE49-F238E27FC236}">
                <a16:creationId xmlns:a16="http://schemas.microsoft.com/office/drawing/2014/main" id="{3DFF99DD-C39E-D28E-87C1-B71F0F56A15B}"/>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DBA6DA37-721A-8EE1-CADA-4217980102D8}"/>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224994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3C74D-8FDB-15EE-7FA4-567B90395B44}"/>
              </a:ext>
            </a:extLst>
          </p:cNvPr>
          <p:cNvSpPr>
            <a:spLocks noGrp="1"/>
          </p:cNvSpPr>
          <p:nvPr>
            <p:ph type="title"/>
          </p:nvPr>
        </p:nvSpPr>
        <p:spPr>
          <a:xfrm>
            <a:off x="839788" y="365125"/>
            <a:ext cx="10515600" cy="1325563"/>
          </a:xfrm>
        </p:spPr>
        <p:txBody>
          <a:bodyPr/>
          <a:lstStyle/>
          <a:p>
            <a:r>
              <a:rPr lang="en-US"/>
              <a:t>Click to edit Master title style</a:t>
            </a:r>
            <a:endParaRPr lang="sv-SE"/>
          </a:p>
        </p:txBody>
      </p:sp>
      <p:sp>
        <p:nvSpPr>
          <p:cNvPr id="3" name="Text Placeholder 2">
            <a:extLst>
              <a:ext uri="{FF2B5EF4-FFF2-40B4-BE49-F238E27FC236}">
                <a16:creationId xmlns:a16="http://schemas.microsoft.com/office/drawing/2014/main" id="{EB3789FD-183B-3292-ED86-63575C19F8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363D31-E3C5-7CCD-5A4E-E88B00FF6A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5" name="Text Placeholder 4">
            <a:extLst>
              <a:ext uri="{FF2B5EF4-FFF2-40B4-BE49-F238E27FC236}">
                <a16:creationId xmlns:a16="http://schemas.microsoft.com/office/drawing/2014/main" id="{E05237F5-7784-BB40-0F9F-A9FC742A63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EC92F6-7D24-461D-AEE1-430B9C9B6C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7" name="Date Placeholder 6">
            <a:extLst>
              <a:ext uri="{FF2B5EF4-FFF2-40B4-BE49-F238E27FC236}">
                <a16:creationId xmlns:a16="http://schemas.microsoft.com/office/drawing/2014/main" id="{F022154C-2373-5D1D-8621-75EE5BA51F5A}"/>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8" name="Footer Placeholder 7">
            <a:extLst>
              <a:ext uri="{FF2B5EF4-FFF2-40B4-BE49-F238E27FC236}">
                <a16:creationId xmlns:a16="http://schemas.microsoft.com/office/drawing/2014/main" id="{CF114E94-4D09-AE4C-24EC-82927A065618}"/>
              </a:ext>
            </a:extLst>
          </p:cNvPr>
          <p:cNvSpPr>
            <a:spLocks noGrp="1"/>
          </p:cNvSpPr>
          <p:nvPr>
            <p:ph type="ftr" sz="quarter" idx="11"/>
          </p:nvPr>
        </p:nvSpPr>
        <p:spPr/>
        <p:txBody>
          <a:bodyPr/>
          <a:lstStyle/>
          <a:p>
            <a:endParaRPr lang="sv-SE"/>
          </a:p>
        </p:txBody>
      </p:sp>
      <p:sp>
        <p:nvSpPr>
          <p:cNvPr id="9" name="Slide Number Placeholder 8">
            <a:extLst>
              <a:ext uri="{FF2B5EF4-FFF2-40B4-BE49-F238E27FC236}">
                <a16:creationId xmlns:a16="http://schemas.microsoft.com/office/drawing/2014/main" id="{60638149-BFAD-E383-F8EC-D3141A025550}"/>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2227041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E4A20-210B-DA06-BAF7-6CF34868D753}"/>
              </a:ext>
            </a:extLst>
          </p:cNvPr>
          <p:cNvSpPr>
            <a:spLocks noGrp="1"/>
          </p:cNvSpPr>
          <p:nvPr>
            <p:ph type="title"/>
          </p:nvPr>
        </p:nvSpPr>
        <p:spPr/>
        <p:txBody>
          <a:bodyPr/>
          <a:lstStyle/>
          <a:p>
            <a:r>
              <a:rPr lang="en-US"/>
              <a:t>Click to edit Master title style</a:t>
            </a:r>
            <a:endParaRPr lang="sv-SE"/>
          </a:p>
        </p:txBody>
      </p:sp>
      <p:sp>
        <p:nvSpPr>
          <p:cNvPr id="3" name="Date Placeholder 2">
            <a:extLst>
              <a:ext uri="{FF2B5EF4-FFF2-40B4-BE49-F238E27FC236}">
                <a16:creationId xmlns:a16="http://schemas.microsoft.com/office/drawing/2014/main" id="{07070146-95FF-DA24-D3F7-38C3BBA17F95}"/>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4" name="Footer Placeholder 3">
            <a:extLst>
              <a:ext uri="{FF2B5EF4-FFF2-40B4-BE49-F238E27FC236}">
                <a16:creationId xmlns:a16="http://schemas.microsoft.com/office/drawing/2014/main" id="{FF5BCD9B-E8C7-E29A-5C73-354030575463}"/>
              </a:ext>
            </a:extLst>
          </p:cNvPr>
          <p:cNvSpPr>
            <a:spLocks noGrp="1"/>
          </p:cNvSpPr>
          <p:nvPr>
            <p:ph type="ftr" sz="quarter" idx="11"/>
          </p:nvPr>
        </p:nvSpPr>
        <p:spPr/>
        <p:txBody>
          <a:bodyPr/>
          <a:lstStyle/>
          <a:p>
            <a:endParaRPr lang="sv-SE"/>
          </a:p>
        </p:txBody>
      </p:sp>
      <p:sp>
        <p:nvSpPr>
          <p:cNvPr id="5" name="Slide Number Placeholder 4">
            <a:extLst>
              <a:ext uri="{FF2B5EF4-FFF2-40B4-BE49-F238E27FC236}">
                <a16:creationId xmlns:a16="http://schemas.microsoft.com/office/drawing/2014/main" id="{2D5E1B11-FBE7-6A06-8B76-5BB21E6BE6EE}"/>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1567556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AB8A39-689A-7783-6DBD-58A7E0B1F927}"/>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3" name="Footer Placeholder 2">
            <a:extLst>
              <a:ext uri="{FF2B5EF4-FFF2-40B4-BE49-F238E27FC236}">
                <a16:creationId xmlns:a16="http://schemas.microsoft.com/office/drawing/2014/main" id="{C8A2D31F-436B-96BF-3653-A2FECCC892FF}"/>
              </a:ext>
            </a:extLst>
          </p:cNvPr>
          <p:cNvSpPr>
            <a:spLocks noGrp="1"/>
          </p:cNvSpPr>
          <p:nvPr>
            <p:ph type="ftr" sz="quarter" idx="11"/>
          </p:nvPr>
        </p:nvSpPr>
        <p:spPr/>
        <p:txBody>
          <a:bodyPr/>
          <a:lstStyle/>
          <a:p>
            <a:endParaRPr lang="sv-SE"/>
          </a:p>
        </p:txBody>
      </p:sp>
      <p:sp>
        <p:nvSpPr>
          <p:cNvPr id="4" name="Slide Number Placeholder 3">
            <a:extLst>
              <a:ext uri="{FF2B5EF4-FFF2-40B4-BE49-F238E27FC236}">
                <a16:creationId xmlns:a16="http://schemas.microsoft.com/office/drawing/2014/main" id="{CB2674F6-37F2-4DAA-98C6-8113F8918AB6}"/>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1615769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42DC-1AA4-1612-C992-76ABCE6346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v-SE"/>
          </a:p>
        </p:txBody>
      </p:sp>
      <p:sp>
        <p:nvSpPr>
          <p:cNvPr id="3" name="Content Placeholder 2">
            <a:extLst>
              <a:ext uri="{FF2B5EF4-FFF2-40B4-BE49-F238E27FC236}">
                <a16:creationId xmlns:a16="http://schemas.microsoft.com/office/drawing/2014/main" id="{D53FD7E8-0081-860F-5DA1-8A03EE55D5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Text Placeholder 3">
            <a:extLst>
              <a:ext uri="{FF2B5EF4-FFF2-40B4-BE49-F238E27FC236}">
                <a16:creationId xmlns:a16="http://schemas.microsoft.com/office/drawing/2014/main" id="{823E652B-47F6-E409-0853-BB6BBC3476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8544C-A038-5FA0-1831-B85CC8D1EFC5}"/>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6" name="Footer Placeholder 5">
            <a:extLst>
              <a:ext uri="{FF2B5EF4-FFF2-40B4-BE49-F238E27FC236}">
                <a16:creationId xmlns:a16="http://schemas.microsoft.com/office/drawing/2014/main" id="{88D362B0-F08B-3AD3-A2EB-D2A1754096C5}"/>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48C53281-9C0E-6DB5-E2C2-BE9CF18EBBCC}"/>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4071740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C076E-254F-465F-F95E-804E88F28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v-SE"/>
          </a:p>
        </p:txBody>
      </p:sp>
      <p:sp>
        <p:nvSpPr>
          <p:cNvPr id="3" name="Picture Placeholder 2">
            <a:extLst>
              <a:ext uri="{FF2B5EF4-FFF2-40B4-BE49-F238E27FC236}">
                <a16:creationId xmlns:a16="http://schemas.microsoft.com/office/drawing/2014/main" id="{42990424-7CE6-DED9-507F-45AA6A1F7C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v-SE"/>
          </a:p>
        </p:txBody>
      </p:sp>
      <p:sp>
        <p:nvSpPr>
          <p:cNvPr id="4" name="Text Placeholder 3">
            <a:extLst>
              <a:ext uri="{FF2B5EF4-FFF2-40B4-BE49-F238E27FC236}">
                <a16:creationId xmlns:a16="http://schemas.microsoft.com/office/drawing/2014/main" id="{A68DF6DF-DE24-AA5D-9283-7B1BBE9A4B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523740-0CBD-BF98-5C70-E8F46C4F1E69}"/>
              </a:ext>
            </a:extLst>
          </p:cNvPr>
          <p:cNvSpPr>
            <a:spLocks noGrp="1"/>
          </p:cNvSpPr>
          <p:nvPr>
            <p:ph type="dt" sz="half" idx="10"/>
          </p:nvPr>
        </p:nvSpPr>
        <p:spPr/>
        <p:txBody>
          <a:bodyPr/>
          <a:lstStyle/>
          <a:p>
            <a:fld id="{FD61DEBE-741F-4C3D-9370-DA740D685A61}" type="datetimeFigureOut">
              <a:rPr lang="sv-SE" smtClean="0"/>
              <a:t>2025-11-10</a:t>
            </a:fld>
            <a:endParaRPr lang="sv-SE"/>
          </a:p>
        </p:txBody>
      </p:sp>
      <p:sp>
        <p:nvSpPr>
          <p:cNvPr id="6" name="Footer Placeholder 5">
            <a:extLst>
              <a:ext uri="{FF2B5EF4-FFF2-40B4-BE49-F238E27FC236}">
                <a16:creationId xmlns:a16="http://schemas.microsoft.com/office/drawing/2014/main" id="{1C21C642-A536-2C55-5E5B-51C13EB19168}"/>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EECB2011-6B6F-33DA-6EFE-39EB7E9BF9FC}"/>
              </a:ext>
            </a:extLst>
          </p:cNvPr>
          <p:cNvSpPr>
            <a:spLocks noGrp="1"/>
          </p:cNvSpPr>
          <p:nvPr>
            <p:ph type="sldNum" sz="quarter" idx="12"/>
          </p:nvPr>
        </p:nvSpPr>
        <p:spPr/>
        <p:txBody>
          <a:bodyPr/>
          <a:lstStyle/>
          <a:p>
            <a:fld id="{84CAD927-7142-4759-B82D-457C6CD71F01}" type="slidenum">
              <a:rPr lang="sv-SE" smtClean="0"/>
              <a:t>‹#›</a:t>
            </a:fld>
            <a:endParaRPr lang="sv-SE"/>
          </a:p>
        </p:txBody>
      </p:sp>
    </p:spTree>
    <p:extLst>
      <p:ext uri="{BB962C8B-B14F-4D97-AF65-F5344CB8AC3E}">
        <p14:creationId xmlns:p14="http://schemas.microsoft.com/office/powerpoint/2010/main" val="4274215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68F973-09EC-564D-223F-2B389FAE81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sv-SE"/>
          </a:p>
        </p:txBody>
      </p:sp>
      <p:sp>
        <p:nvSpPr>
          <p:cNvPr id="3" name="Text Placeholder 2">
            <a:extLst>
              <a:ext uri="{FF2B5EF4-FFF2-40B4-BE49-F238E27FC236}">
                <a16:creationId xmlns:a16="http://schemas.microsoft.com/office/drawing/2014/main" id="{AED1C78B-0E99-A691-DB05-37AAE5E99C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B241B904-9495-6C11-C4D9-5DCDAE9F9A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D61DEBE-741F-4C3D-9370-DA740D685A61}" type="datetimeFigureOut">
              <a:rPr lang="sv-SE" smtClean="0"/>
              <a:t>2025-11-10</a:t>
            </a:fld>
            <a:endParaRPr lang="sv-SE"/>
          </a:p>
        </p:txBody>
      </p:sp>
      <p:sp>
        <p:nvSpPr>
          <p:cNvPr id="5" name="Footer Placeholder 4">
            <a:extLst>
              <a:ext uri="{FF2B5EF4-FFF2-40B4-BE49-F238E27FC236}">
                <a16:creationId xmlns:a16="http://schemas.microsoft.com/office/drawing/2014/main" id="{E8F3E126-2242-2EAC-D2DF-33B4FDCD17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sv-SE"/>
          </a:p>
        </p:txBody>
      </p:sp>
      <p:sp>
        <p:nvSpPr>
          <p:cNvPr id="6" name="Slide Number Placeholder 5">
            <a:extLst>
              <a:ext uri="{FF2B5EF4-FFF2-40B4-BE49-F238E27FC236}">
                <a16:creationId xmlns:a16="http://schemas.microsoft.com/office/drawing/2014/main" id="{CA31A8EE-D5EC-DAD7-72F8-CCA8361271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CAD927-7142-4759-B82D-457C6CD71F01}" type="slidenum">
              <a:rPr lang="sv-SE" smtClean="0"/>
              <a:t>‹#›</a:t>
            </a:fld>
            <a:endParaRPr lang="sv-SE"/>
          </a:p>
        </p:txBody>
      </p:sp>
    </p:spTree>
    <p:extLst>
      <p:ext uri="{BB962C8B-B14F-4D97-AF65-F5344CB8AC3E}">
        <p14:creationId xmlns:p14="http://schemas.microsoft.com/office/powerpoint/2010/main" val="3387666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www.enterprisedesign.com/"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90789-E953-D96A-80F6-5F52AB9526B5}"/>
              </a:ext>
            </a:extLst>
          </p:cNvPr>
          <p:cNvSpPr>
            <a:spLocks noGrp="1"/>
          </p:cNvSpPr>
          <p:nvPr>
            <p:ph type="ctrTitle"/>
          </p:nvPr>
        </p:nvSpPr>
        <p:spPr/>
        <p:txBody>
          <a:bodyPr/>
          <a:lstStyle/>
          <a:p>
            <a:r>
              <a:rPr lang="sv-SE" dirty="0"/>
              <a:t>Prototyp</a:t>
            </a:r>
          </a:p>
        </p:txBody>
      </p:sp>
      <p:sp>
        <p:nvSpPr>
          <p:cNvPr id="3" name="Subtitle 2">
            <a:extLst>
              <a:ext uri="{FF2B5EF4-FFF2-40B4-BE49-F238E27FC236}">
                <a16:creationId xmlns:a16="http://schemas.microsoft.com/office/drawing/2014/main" id="{29FE151B-BB18-A790-2CC3-21B5AE5A1B95}"/>
              </a:ext>
            </a:extLst>
          </p:cNvPr>
          <p:cNvSpPr>
            <a:spLocks noGrp="1"/>
          </p:cNvSpPr>
          <p:nvPr>
            <p:ph type="subTitle" idx="1"/>
          </p:nvPr>
        </p:nvSpPr>
        <p:spPr/>
        <p:txBody>
          <a:bodyPr/>
          <a:lstStyle/>
          <a:p>
            <a:endParaRPr lang="sv-SE"/>
          </a:p>
        </p:txBody>
      </p:sp>
    </p:spTree>
    <p:extLst>
      <p:ext uri="{BB962C8B-B14F-4D97-AF65-F5344CB8AC3E}">
        <p14:creationId xmlns:p14="http://schemas.microsoft.com/office/powerpoint/2010/main" val="377950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7C0F7C1-B51C-E170-5C89-A9DFCBA41B6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0E90DB8-3512-BC99-C2D2-3C34022B3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0842A20F-AAEB-22B4-AB85-0353F52F9EDA}"/>
              </a:ext>
            </a:extLst>
          </p:cNvPr>
          <p:cNvSpPr>
            <a:spLocks noGrp="1"/>
          </p:cNvSpPr>
          <p:nvPr>
            <p:ph type="title"/>
          </p:nvPr>
        </p:nvSpPr>
        <p:spPr>
          <a:xfrm>
            <a:off x="614678" y="675327"/>
            <a:ext cx="2592546" cy="5507348"/>
          </a:xfrm>
        </p:spPr>
        <p:txBody>
          <a:bodyPr anchor="t">
            <a:normAutofit/>
          </a:bodyPr>
          <a:lstStyle/>
          <a:p>
            <a:r>
              <a:rPr lang="sv-SE" i="1" dirty="0"/>
              <a:t>Ansatser</a:t>
            </a:r>
            <a:br>
              <a:rPr lang="sv-SE" i="1" dirty="0"/>
            </a:br>
            <a:r>
              <a:rPr lang="sv-SE" sz="2000" dirty="0"/>
              <a:t>En översikt över vad vi tror behöver adresseras</a:t>
            </a:r>
            <a:br>
              <a:rPr lang="sv-SE" sz="2000" dirty="0"/>
            </a:br>
            <a:endParaRPr lang="sv-SE" sz="2000" i="1" dirty="0"/>
          </a:p>
        </p:txBody>
      </p:sp>
      <p:sp>
        <p:nvSpPr>
          <p:cNvPr id="3" name="Content Placeholder 2">
            <a:extLst>
              <a:ext uri="{FF2B5EF4-FFF2-40B4-BE49-F238E27FC236}">
                <a16:creationId xmlns:a16="http://schemas.microsoft.com/office/drawing/2014/main" id="{55C7D3F9-0937-F2E3-674C-C44762E57298}"/>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3146614" y="276447"/>
            <a:ext cx="8784177" cy="6085471"/>
          </a:xfrm>
        </p:spPr>
        <p:txBody>
          <a:bodyPr>
            <a:normAutofit fontScale="92500" lnSpcReduction="10000"/>
          </a:bodyPr>
          <a:lstStyle/>
          <a:p>
            <a:pPr marL="0" lvl="1" indent="0">
              <a:buNone/>
            </a:pPr>
            <a:r>
              <a:rPr lang="sv-SE" sz="2000" b="1" dirty="0"/>
              <a:t>Helhet</a:t>
            </a:r>
            <a:r>
              <a:rPr lang="sv-SE" sz="2000" dirty="0"/>
              <a:t> Vi bygger inte produkter som isolerade öar. De ingår i ett arbetssätt hos en kund. I en leveranskedja hos producent. Det fyller ett syfte för kundens kund, samhälle och ingår i hur dessa upplever tjänsten via kanaler och </a:t>
            </a:r>
            <a:r>
              <a:rPr lang="sv-SE" sz="2000" dirty="0" err="1"/>
              <a:t>touchpoints</a:t>
            </a:r>
            <a:r>
              <a:rPr lang="sv-SE" sz="2000" dirty="0"/>
              <a:t>. </a:t>
            </a:r>
          </a:p>
          <a:p>
            <a:pPr marL="0" lvl="1" indent="0">
              <a:buNone/>
            </a:pPr>
            <a:endParaRPr lang="sv-SE" sz="2000" b="1" dirty="0"/>
          </a:p>
          <a:p>
            <a:pPr marL="0" lvl="1" indent="0">
              <a:buNone/>
            </a:pPr>
            <a:r>
              <a:rPr lang="sv-SE" sz="2000" b="1" dirty="0"/>
              <a:t>Det går att ta makten över sin digitalisering.</a:t>
            </a:r>
            <a:r>
              <a:rPr lang="sv-SE" sz="2000" dirty="0"/>
              <a:t> Både som leverantör och som kund. Dvs designa en sammanhållenhet som motsvarar av kunder och användare behöver, i alla delar. Upplevelse, behov, funktion, icke-funktionella, kommersiella aspekter. Detta är så komplext att verksamheter ofta inte förmår eller t.om ger upp. Men det går, är budskapet här. (</a:t>
            </a:r>
            <a:r>
              <a:rPr lang="sv-SE" sz="2000" dirty="0" err="1"/>
              <a:t>Organise</a:t>
            </a:r>
            <a:r>
              <a:rPr lang="sv-SE" sz="2000" dirty="0"/>
              <a:t> the </a:t>
            </a:r>
            <a:r>
              <a:rPr lang="sv-SE" sz="2000" dirty="0" err="1"/>
              <a:t>product</a:t>
            </a:r>
            <a:r>
              <a:rPr lang="sv-SE" sz="2000" dirty="0"/>
              <a:t> in </a:t>
            </a:r>
            <a:r>
              <a:rPr lang="sv-SE" sz="2000" dirty="0" err="1"/>
              <a:t>it’s</a:t>
            </a:r>
            <a:r>
              <a:rPr lang="sv-SE" sz="2000" dirty="0"/>
              <a:t> </a:t>
            </a:r>
            <a:r>
              <a:rPr lang="sv-SE" sz="2000" dirty="0" err="1"/>
              <a:t>entirety</a:t>
            </a:r>
            <a:r>
              <a:rPr lang="sv-SE" sz="2000" dirty="0"/>
              <a:t>’, Dieter Rams)</a:t>
            </a:r>
          </a:p>
          <a:p>
            <a:pPr marL="0" lvl="1" indent="0">
              <a:buNone/>
            </a:pPr>
            <a:r>
              <a:rPr lang="sv-SE" sz="2000" dirty="0"/>
              <a:t>Att </a:t>
            </a:r>
            <a:r>
              <a:rPr lang="sv-SE" sz="2000" b="1" dirty="0"/>
              <a:t>definiera ett begrepp</a:t>
            </a:r>
            <a:r>
              <a:rPr lang="sv-SE" sz="2000" dirty="0"/>
              <a:t>, förslag ’Digital Produktutveckling’ (Bredare än ’IT-arkitektur’/’Enterprise Design’)</a:t>
            </a:r>
          </a:p>
          <a:p>
            <a:pPr marL="0" lvl="1" indent="0">
              <a:buNone/>
            </a:pPr>
            <a:endParaRPr lang="sv-SE" sz="2000" b="1" dirty="0"/>
          </a:p>
          <a:p>
            <a:pPr marL="0" lvl="1" indent="0">
              <a:buNone/>
            </a:pPr>
            <a:r>
              <a:rPr lang="sv-SE" sz="2000" b="1" dirty="0"/>
              <a:t>Research</a:t>
            </a:r>
            <a:r>
              <a:rPr lang="sv-SE" sz="2000" dirty="0"/>
              <a:t> görs sällan enligt det sätt designrörelsen ser ger värde för dem. B.la saknas praktiska produkter. Här är ’Periodiska Systemet’ ett sådant (behöver en anonymicerad/publicerbar version) samt API för textuell, AI osv behandling </a:t>
            </a:r>
          </a:p>
          <a:p>
            <a:pPr marL="0" lvl="1" indent="0">
              <a:buNone/>
            </a:pPr>
            <a:r>
              <a:rPr lang="sv-SE" sz="2000" b="1" dirty="0" err="1"/>
              <a:t>Designerly</a:t>
            </a:r>
            <a:r>
              <a:rPr lang="sv-SE" sz="2000" b="1" dirty="0"/>
              <a:t> Way</a:t>
            </a:r>
            <a:r>
              <a:rPr lang="sv-SE" sz="2000" dirty="0"/>
              <a:t> istället för process, moment, utgå från insikter, gör re-</a:t>
            </a:r>
            <a:r>
              <a:rPr lang="sv-SE" sz="2000" dirty="0" err="1"/>
              <a:t>framings</a:t>
            </a:r>
            <a:r>
              <a:rPr lang="sv-SE" sz="2000" dirty="0"/>
              <a:t> och bygg hela tiden på produkten. Vad behöver vi veta och ’knowledge </a:t>
            </a:r>
            <a:r>
              <a:rPr lang="sv-SE" sz="2000" dirty="0" err="1"/>
              <a:t>flow</a:t>
            </a:r>
            <a:r>
              <a:rPr lang="sv-SE" sz="2000" dirty="0"/>
              <a:t>’. Men detta är inte lätt att få till i verkligheten. </a:t>
            </a:r>
          </a:p>
          <a:p>
            <a:pPr marL="0" lvl="1" indent="0">
              <a:buNone/>
            </a:pPr>
            <a:endParaRPr lang="sv-SE" sz="2000" dirty="0"/>
          </a:p>
          <a:p>
            <a:pPr marL="0" lvl="1" indent="0">
              <a:buNone/>
            </a:pPr>
            <a:r>
              <a:rPr lang="sv-SE" sz="2000" b="1" dirty="0"/>
              <a:t>Problem-definition/förståelse</a:t>
            </a:r>
            <a:r>
              <a:rPr lang="sv-SE" sz="2000" dirty="0"/>
              <a:t> reduceras ofta till ’Nyttoanalys’ eller one-linser. Men detta är grundläggande arbete. Praktiska sätt som ansluter till Research. Delvis Periodiska, o även praktisk OST(som i grunden är för enkel)</a:t>
            </a:r>
          </a:p>
          <a:p>
            <a:pPr marL="285750" lvl="1" indent="-285750">
              <a:buFontTx/>
              <a:buChar char="-"/>
            </a:pPr>
            <a:endParaRPr lang="sv-SE" sz="2000" dirty="0"/>
          </a:p>
        </p:txBody>
      </p:sp>
    </p:spTree>
    <p:extLst>
      <p:ext uri="{BB962C8B-B14F-4D97-AF65-F5344CB8AC3E}">
        <p14:creationId xmlns:p14="http://schemas.microsoft.com/office/powerpoint/2010/main" val="2135402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5AEBFBA-6B09-33A7-AB73-D210514E356C}"/>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073BF0-DD46-1B35-C7AE-39D1F83F5B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E6767982-1D35-5344-B8CE-21FF86566A05}"/>
              </a:ext>
            </a:extLst>
          </p:cNvPr>
          <p:cNvSpPr>
            <a:spLocks noGrp="1"/>
          </p:cNvSpPr>
          <p:nvPr>
            <p:ph type="title"/>
          </p:nvPr>
        </p:nvSpPr>
        <p:spPr>
          <a:xfrm>
            <a:off x="614678" y="675325"/>
            <a:ext cx="2592546" cy="5507349"/>
          </a:xfrm>
        </p:spPr>
        <p:txBody>
          <a:bodyPr anchor="t">
            <a:normAutofit/>
          </a:bodyPr>
          <a:lstStyle/>
          <a:p>
            <a:r>
              <a:rPr lang="sv-SE" i="1" dirty="0"/>
              <a:t>Ansats</a:t>
            </a:r>
            <a:br>
              <a:rPr lang="sv-SE" i="1" dirty="0"/>
            </a:br>
            <a:r>
              <a:rPr lang="sv-SE" i="1" dirty="0"/>
              <a:t>forts.</a:t>
            </a:r>
          </a:p>
        </p:txBody>
      </p:sp>
      <p:sp>
        <p:nvSpPr>
          <p:cNvPr id="3" name="Content Placeholder 2">
            <a:extLst>
              <a:ext uri="{FF2B5EF4-FFF2-40B4-BE49-F238E27FC236}">
                <a16:creationId xmlns:a16="http://schemas.microsoft.com/office/drawing/2014/main" id="{26D02696-17A1-82EF-E11B-EDF015A319F3}"/>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2763840" y="675326"/>
            <a:ext cx="8784177" cy="6182673"/>
          </a:xfrm>
        </p:spPr>
        <p:txBody>
          <a:bodyPr>
            <a:noAutofit/>
          </a:bodyPr>
          <a:lstStyle/>
          <a:p>
            <a:pPr marL="0" lvl="1" indent="0">
              <a:buNone/>
            </a:pPr>
            <a:r>
              <a:rPr lang="sv-SE" sz="1800" b="1" dirty="0"/>
              <a:t>Arbetssätt.</a:t>
            </a:r>
            <a:r>
              <a:rPr lang="sv-SE" sz="1800" dirty="0"/>
              <a:t> Kontinuerligt, utforskande är svårt att få till praktiskt. Återigen praktiska verktyg, mallar, och jämte det, sätt att driva. En designprocess, är per definition varken linjär, förutsägbar. Få beskriver detta faktum ’Kreativitet’(John Cleese) beskriver hur mycket faktiskt sker på ett okontrollerat sätt. Det är alltså istället en rörelse mellan olika moment som ofta är mycket svårt att driva o styra på det sätt som projektmetodiker gör och ge status som är förståelig mot beställare.</a:t>
            </a:r>
          </a:p>
          <a:p>
            <a:pPr marL="285750" lvl="1" indent="-285750">
              <a:buFontTx/>
              <a:buChar char="-"/>
            </a:pPr>
            <a:endParaRPr lang="sv-SE" sz="1800" dirty="0"/>
          </a:p>
          <a:p>
            <a:pPr marL="0" lvl="1" indent="0">
              <a:buNone/>
            </a:pPr>
            <a:r>
              <a:rPr lang="sv-SE" sz="1800" b="1" dirty="0"/>
              <a:t>Produkten och Praktisk kunskap</a:t>
            </a:r>
            <a:r>
              <a:rPr lang="sv-SE" sz="1800" dirty="0"/>
              <a:t> Traditionellt ’Analys-Design-Build’ men designerly way utgår från ’vad behöver vi lära oss’ och ’what is flowing in the process is knowledge’. ’Kreativitet’(Stephensen) och Donald Schön </a:t>
            </a:r>
            <a:r>
              <a:rPr lang="sv-SE" sz="1800" dirty="0" err="1"/>
              <a:t>ffa</a:t>
            </a:r>
            <a:r>
              <a:rPr lang="sv-SE" sz="1800" dirty="0"/>
              <a:t> belyser detta. Tesen är en rörelse som istället leds, ramas in av designsituationen inklusive en definierad relation till projekt och beställare. Denna tes är värd att försöka få på plats. ’Judgement’ och en friare rörelse utifrån pivot/</a:t>
            </a:r>
            <a:r>
              <a:rPr lang="sv-SE" sz="1800" dirty="0" err="1"/>
              <a:t>persevere</a:t>
            </a:r>
            <a:r>
              <a:rPr lang="sv-SE" sz="1800" dirty="0"/>
              <a:t> är en grund.</a:t>
            </a:r>
          </a:p>
          <a:p>
            <a:pPr marL="0" lvl="1" indent="0">
              <a:buNone/>
            </a:pPr>
            <a:endParaRPr lang="sv-SE" sz="1800" dirty="0"/>
          </a:p>
          <a:p>
            <a:pPr marL="0" lvl="1" indent="0">
              <a:buNone/>
            </a:pPr>
            <a:r>
              <a:rPr lang="sv-SE" sz="1800" b="1" dirty="0"/>
              <a:t>Projekt blandar ihop</a:t>
            </a:r>
            <a:r>
              <a:rPr lang="sv-SE" sz="1800" dirty="0"/>
              <a:t>/kontrollerar/sätter gränser för, sätt att arbeta med detta mera utforskande, olinjära sätt som utveckling kräver. Ett praktiskt sätt att </a:t>
            </a:r>
            <a:r>
              <a:rPr lang="sv-SE" sz="1800" b="1" dirty="0"/>
              <a:t>skapa en designsituation</a:t>
            </a:r>
            <a:r>
              <a:rPr lang="sv-SE" sz="1800" dirty="0"/>
              <a:t> som ger frihet till utvecklingsarbete, utforskande. Boken ’Design, Process och Metod’ visar vad, men återigen HMW</a:t>
            </a:r>
          </a:p>
          <a:p>
            <a:pPr marL="285750" lvl="1" indent="-285750">
              <a:buFontTx/>
              <a:buChar char="-"/>
            </a:pPr>
            <a:endParaRPr lang="sv-SE" sz="1800" dirty="0"/>
          </a:p>
          <a:p>
            <a:pPr marL="0" lvl="1" indent="0">
              <a:buNone/>
            </a:pPr>
            <a:r>
              <a:rPr lang="sv-SE" sz="1800" b="1" dirty="0"/>
              <a:t>Bygg alltid på Produkten</a:t>
            </a:r>
            <a:r>
              <a:rPr lang="sv-SE" sz="1800" dirty="0"/>
              <a:t> Använd ’</a:t>
            </a:r>
            <a:r>
              <a:rPr lang="sv-SE" sz="1800" dirty="0" err="1"/>
              <a:t>pattern</a:t>
            </a:r>
            <a:r>
              <a:rPr lang="sv-SE" sz="1800" dirty="0"/>
              <a:t>’-rörelsens </a:t>
            </a:r>
            <a:r>
              <a:rPr lang="sv-SE" sz="1800" dirty="0" err="1"/>
              <a:t>ideer</a:t>
            </a:r>
            <a:r>
              <a:rPr lang="sv-SE" sz="1800" dirty="0"/>
              <a:t>. Ett mönster vi redan har är </a:t>
            </a:r>
            <a:r>
              <a:rPr lang="sv-SE" sz="1800" dirty="0" err="1"/>
              <a:t>ABCDesEnt</a:t>
            </a:r>
            <a:r>
              <a:rPr lang="sv-SE" sz="1800" dirty="0"/>
              <a:t>, se nedan. Med en mall utifrån ett </a:t>
            </a:r>
            <a:r>
              <a:rPr lang="sv-SE" sz="1800" dirty="0" err="1"/>
              <a:t>pattern</a:t>
            </a:r>
            <a:r>
              <a:rPr lang="sv-SE" sz="1800" dirty="0"/>
              <a:t>, får vi en ’</a:t>
            </a:r>
            <a:r>
              <a:rPr lang="sv-SE" sz="1800" dirty="0" err="1"/>
              <a:t>fill</a:t>
            </a:r>
            <a:r>
              <a:rPr lang="sv-SE" sz="1800" dirty="0"/>
              <a:t> in the blanks’ för kunder, beställare, team,  utifrån hur en digital lösning funkar.</a:t>
            </a:r>
          </a:p>
          <a:p>
            <a:pPr marL="285750" lvl="1" indent="-285750">
              <a:buFontTx/>
              <a:buChar char="-"/>
            </a:pPr>
            <a:endParaRPr lang="sv-SE" sz="1800" dirty="0"/>
          </a:p>
        </p:txBody>
      </p:sp>
    </p:spTree>
    <p:extLst>
      <p:ext uri="{BB962C8B-B14F-4D97-AF65-F5344CB8AC3E}">
        <p14:creationId xmlns:p14="http://schemas.microsoft.com/office/powerpoint/2010/main" val="4247740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B28FA0EA-123B-BA2F-DB78-7728DF6F9D57}"/>
              </a:ext>
            </a:extLst>
          </p:cNvPr>
          <p:cNvSpPr>
            <a:spLocks noGrp="1"/>
          </p:cNvSpPr>
          <p:nvPr>
            <p:ph type="title"/>
          </p:nvPr>
        </p:nvSpPr>
        <p:spPr>
          <a:xfrm>
            <a:off x="277091" y="1814321"/>
            <a:ext cx="7772400" cy="4560920"/>
          </a:xfrm>
        </p:spPr>
        <p:txBody>
          <a:bodyPr vert="horz" lIns="91440" tIns="45720" rIns="91440" bIns="45720" rtlCol="0" anchor="b">
            <a:normAutofit/>
          </a:bodyPr>
          <a:lstStyle/>
          <a:p>
            <a:r>
              <a:rPr lang="en-US" sz="7400" b="1" dirty="0" err="1"/>
              <a:t>Ideer</a:t>
            </a:r>
            <a:r>
              <a:rPr lang="en-US" sz="7400" b="1" dirty="0"/>
              <a:t> och </a:t>
            </a:r>
            <a:r>
              <a:rPr lang="en-US" sz="7400" b="1"/>
              <a:t>Utkast</a:t>
            </a:r>
            <a:endParaRPr lang="en-US" sz="7400" b="1" dirty="0"/>
          </a:p>
        </p:txBody>
      </p:sp>
    </p:spTree>
    <p:extLst>
      <p:ext uri="{BB962C8B-B14F-4D97-AF65-F5344CB8AC3E}">
        <p14:creationId xmlns:p14="http://schemas.microsoft.com/office/powerpoint/2010/main" val="180362240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64B690-0227-276D-14D7-7AEC6FB9ABA8}"/>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4D626BE-C3C1-DD14-06DC-7942D2432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28DFBFC-2236-0D40-27EB-0B270882AB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AD274C9B-40BF-BF86-3BAE-C360D5D15FF8}"/>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V-Modellen och Story/Epic-</a:t>
            </a:r>
            <a:r>
              <a:rPr lang="sv-SE" sz="3200" i="1" dirty="0" err="1">
                <a:solidFill>
                  <a:srgbClr val="595959"/>
                </a:solidFill>
              </a:rPr>
              <a:t>patterns</a:t>
            </a:r>
            <a:endParaRPr lang="sv-SE" sz="3200" i="1" dirty="0">
              <a:solidFill>
                <a:srgbClr val="595959"/>
              </a:solidFill>
            </a:endParaRPr>
          </a:p>
        </p:txBody>
      </p:sp>
      <p:sp>
        <p:nvSpPr>
          <p:cNvPr id="3" name="Content Placeholder 2">
            <a:extLst>
              <a:ext uri="{FF2B5EF4-FFF2-40B4-BE49-F238E27FC236}">
                <a16:creationId xmlns:a16="http://schemas.microsoft.com/office/drawing/2014/main" id="{E01052A3-F72E-2F78-1A5D-FBA8626D5E66}"/>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5653287" y="2447337"/>
            <a:ext cx="5667269"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Kvalitetssäkring</a:t>
            </a:r>
          </a:p>
          <a:p>
            <a:pPr marL="0" lvl="1" indent="0">
              <a:buNone/>
            </a:pPr>
            <a:r>
              <a:rPr lang="sv-SE" sz="1200" dirty="0">
                <a:solidFill>
                  <a:srgbClr val="595959"/>
                </a:solidFill>
              </a:rPr>
              <a:t>Metodiken här är superenkel o kan ge stor impact.</a:t>
            </a:r>
          </a:p>
          <a:p>
            <a:pPr marL="0" lvl="1" indent="0">
              <a:buNone/>
            </a:pPr>
            <a:r>
              <a:rPr lang="sv-SE" sz="1200" dirty="0">
                <a:solidFill>
                  <a:srgbClr val="595959"/>
                </a:solidFill>
              </a:rPr>
              <a:t>Grejen är att hitta sätt som fungerar i en verksamhet, både hur en produkt är utformad och hur en vekrsamhet kan ta till sig</a:t>
            </a:r>
          </a:p>
          <a:p>
            <a:pPr marL="0" lvl="1" indent="0">
              <a:buNone/>
            </a:pPr>
            <a:r>
              <a:rPr lang="sv-SE" sz="1200" dirty="0">
                <a:solidFill>
                  <a:srgbClr val="595959"/>
                </a:solidFill>
              </a:rPr>
              <a:t>Men alltså, V-modellen adresserar ’</a:t>
            </a:r>
            <a:r>
              <a:rPr lang="sv-SE" sz="1200" dirty="0" err="1">
                <a:solidFill>
                  <a:srgbClr val="595959"/>
                </a:solidFill>
              </a:rPr>
              <a:t>produtken</a:t>
            </a:r>
            <a:r>
              <a:rPr lang="sv-SE" sz="1200" dirty="0">
                <a:solidFill>
                  <a:srgbClr val="595959"/>
                </a:solidFill>
              </a:rPr>
              <a:t> rätt’ och ’rätt produkt’. Den introducerar full </a:t>
            </a:r>
            <a:r>
              <a:rPr lang="sv-SE" sz="1200" dirty="0" err="1">
                <a:solidFill>
                  <a:srgbClr val="595959"/>
                </a:solidFill>
              </a:rPr>
              <a:t>spårarhet</a:t>
            </a:r>
            <a:r>
              <a:rPr lang="sv-SE" sz="1200" dirty="0">
                <a:solidFill>
                  <a:srgbClr val="595959"/>
                </a:solidFill>
              </a:rPr>
              <a:t> </a:t>
            </a:r>
            <a:r>
              <a:rPr lang="sv-SE" sz="1200" dirty="0" err="1">
                <a:solidFill>
                  <a:srgbClr val="595959"/>
                </a:solidFill>
              </a:rPr>
              <a:t>inkl</a:t>
            </a:r>
            <a:r>
              <a:rPr lang="sv-SE" sz="1200" dirty="0">
                <a:solidFill>
                  <a:srgbClr val="595959"/>
                </a:solidFill>
              </a:rPr>
              <a:t> ’design </a:t>
            </a:r>
            <a:r>
              <a:rPr lang="sv-SE" sz="1200" dirty="0" err="1">
                <a:solidFill>
                  <a:srgbClr val="595959"/>
                </a:solidFill>
              </a:rPr>
              <a:t>controls’</a:t>
            </a:r>
            <a:r>
              <a:rPr lang="sv-SE" sz="1200" dirty="0">
                <a:solidFill>
                  <a:srgbClr val="595959"/>
                </a:solidFill>
              </a:rPr>
              <a:t> om det behövs. </a:t>
            </a:r>
          </a:p>
          <a:p>
            <a:pPr marL="0" lvl="1" indent="0">
              <a:buNone/>
            </a:pPr>
            <a:r>
              <a:rPr lang="sv-SE" sz="1200" dirty="0">
                <a:solidFill>
                  <a:srgbClr val="595959"/>
                </a:solidFill>
              </a:rPr>
              <a:t>Det är en agnostisk metodik som funkar lika bra i Word, som i ett </a:t>
            </a:r>
            <a:r>
              <a:rPr lang="sv-SE" sz="1200" dirty="0" err="1">
                <a:solidFill>
                  <a:srgbClr val="595959"/>
                </a:solidFill>
              </a:rPr>
              <a:t>agilt</a:t>
            </a:r>
            <a:r>
              <a:rPr lang="sv-SE" sz="1200" dirty="0">
                <a:solidFill>
                  <a:srgbClr val="595959"/>
                </a:solidFill>
              </a:rPr>
              <a:t> verktyg som </a:t>
            </a:r>
            <a:r>
              <a:rPr lang="sv-SE" sz="1200" dirty="0" err="1">
                <a:solidFill>
                  <a:srgbClr val="595959"/>
                </a:solidFill>
              </a:rPr>
              <a:t>Jira</a:t>
            </a:r>
            <a:r>
              <a:rPr lang="sv-SE" sz="1200" dirty="0">
                <a:solidFill>
                  <a:srgbClr val="595959"/>
                </a:solidFill>
              </a:rPr>
              <a:t> eller </a:t>
            </a:r>
            <a:r>
              <a:rPr lang="sv-SE" sz="1200" dirty="0" err="1">
                <a:solidFill>
                  <a:srgbClr val="595959"/>
                </a:solidFill>
              </a:rPr>
              <a:t>whatever</a:t>
            </a:r>
            <a:r>
              <a:rPr lang="sv-SE" sz="1200" dirty="0">
                <a:solidFill>
                  <a:srgbClr val="595959"/>
                </a:solidFill>
              </a:rPr>
              <a:t>. </a:t>
            </a:r>
          </a:p>
          <a:p>
            <a:pPr marL="0" lvl="1" indent="0">
              <a:buFont typeface="Arial" panose="020B0604020202020204" pitchFamily="34" charset="0"/>
              <a:buNone/>
            </a:pPr>
            <a:endParaRPr lang="sv-SE" sz="1200" dirty="0">
              <a:solidFill>
                <a:srgbClr val="595959"/>
              </a:solidFill>
            </a:endParaRPr>
          </a:p>
          <a:p>
            <a:pPr marL="0" lvl="1" indent="0">
              <a:buFont typeface="Arial" panose="020B0604020202020204" pitchFamily="34" charset="0"/>
              <a:buNone/>
            </a:pPr>
            <a:r>
              <a:rPr lang="sv-SE" sz="1200" dirty="0">
                <a:solidFill>
                  <a:srgbClr val="595959"/>
                </a:solidFill>
              </a:rPr>
              <a:t>Det är både </a:t>
            </a:r>
            <a:r>
              <a:rPr lang="sv-SE" sz="1200" dirty="0" err="1">
                <a:solidFill>
                  <a:srgbClr val="595959"/>
                </a:solidFill>
              </a:rPr>
              <a:t>mindset</a:t>
            </a:r>
            <a:r>
              <a:rPr lang="sv-SE" sz="1200" dirty="0">
                <a:solidFill>
                  <a:srgbClr val="595959"/>
                </a:solidFill>
              </a:rPr>
              <a:t> kring V-modellen och parat med </a:t>
            </a:r>
            <a:r>
              <a:rPr lang="sv-SE" sz="1200" dirty="0" err="1">
                <a:solidFill>
                  <a:srgbClr val="595959"/>
                </a:solidFill>
              </a:rPr>
              <a:t>patterns</a:t>
            </a:r>
            <a:r>
              <a:rPr lang="sv-SE" sz="1200" dirty="0">
                <a:solidFill>
                  <a:srgbClr val="595959"/>
                </a:solidFill>
              </a:rPr>
              <a:t> för hur man skriver bra krav, </a:t>
            </a:r>
            <a:r>
              <a:rPr lang="sv-SE" sz="1200" dirty="0" err="1">
                <a:solidFill>
                  <a:srgbClr val="595959"/>
                </a:solidFill>
              </a:rPr>
              <a:t>user</a:t>
            </a:r>
            <a:r>
              <a:rPr lang="sv-SE" sz="1200" dirty="0">
                <a:solidFill>
                  <a:srgbClr val="595959"/>
                </a:solidFill>
              </a:rPr>
              <a:t> </a:t>
            </a:r>
            <a:r>
              <a:rPr lang="sv-SE" sz="1200" dirty="0" err="1">
                <a:solidFill>
                  <a:srgbClr val="595959"/>
                </a:solidFill>
              </a:rPr>
              <a:t>stories</a:t>
            </a:r>
            <a:r>
              <a:rPr lang="sv-SE" sz="1200" dirty="0">
                <a:solidFill>
                  <a:srgbClr val="595959"/>
                </a:solidFill>
              </a:rPr>
              <a:t>, formatet kan även här variera. </a:t>
            </a:r>
          </a:p>
        </p:txBody>
      </p:sp>
      <p:pic>
        <p:nvPicPr>
          <p:cNvPr id="5" name="Picture 4">
            <a:extLst>
              <a:ext uri="{FF2B5EF4-FFF2-40B4-BE49-F238E27FC236}">
                <a16:creationId xmlns:a16="http://schemas.microsoft.com/office/drawing/2014/main" id="{7F1A76C3-56FE-E16F-8E1B-DE82D1E0FC4D}"/>
              </a:ext>
            </a:extLst>
          </p:cNvPr>
          <p:cNvPicPr>
            <a:picLocks noChangeAspect="1"/>
          </p:cNvPicPr>
          <p:nvPr/>
        </p:nvPicPr>
        <p:blipFill>
          <a:blip r:embed="rId2"/>
          <a:stretch>
            <a:fillRect/>
          </a:stretch>
        </p:blipFill>
        <p:spPr>
          <a:xfrm>
            <a:off x="121134" y="175065"/>
            <a:ext cx="4530380" cy="2528190"/>
          </a:xfrm>
          <a:prstGeom prst="rect">
            <a:avLst/>
          </a:prstGeom>
        </p:spPr>
      </p:pic>
      <p:pic>
        <p:nvPicPr>
          <p:cNvPr id="6" name="Picture 5">
            <a:extLst>
              <a:ext uri="{FF2B5EF4-FFF2-40B4-BE49-F238E27FC236}">
                <a16:creationId xmlns:a16="http://schemas.microsoft.com/office/drawing/2014/main" id="{7BEB7F4C-BDD1-72D6-126B-9D3DF4E0E692}"/>
              </a:ext>
            </a:extLst>
          </p:cNvPr>
          <p:cNvPicPr>
            <a:picLocks noChangeAspect="1"/>
          </p:cNvPicPr>
          <p:nvPr/>
        </p:nvPicPr>
        <p:blipFill>
          <a:blip r:embed="rId3"/>
          <a:stretch>
            <a:fillRect/>
          </a:stretch>
        </p:blipFill>
        <p:spPr>
          <a:xfrm>
            <a:off x="71197" y="2962215"/>
            <a:ext cx="4522018" cy="3024341"/>
          </a:xfrm>
          <a:prstGeom prst="rect">
            <a:avLst/>
          </a:prstGeom>
        </p:spPr>
      </p:pic>
    </p:spTree>
    <p:extLst>
      <p:ext uri="{BB962C8B-B14F-4D97-AF65-F5344CB8AC3E}">
        <p14:creationId xmlns:p14="http://schemas.microsoft.com/office/powerpoint/2010/main" val="3594561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797F005-3689-F53D-57DD-3854E0C46362}"/>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70C7EB4-38E3-A0C5-DCC6-6E238887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0F3020B-1FBE-0922-D350-703BAE2CC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E885EDD7-BF54-C28C-D76D-450366E4252A}"/>
              </a:ext>
            </a:extLst>
          </p:cNvPr>
          <p:cNvSpPr>
            <a:spLocks noGrp="1"/>
          </p:cNvSpPr>
          <p:nvPr>
            <p:ph type="title"/>
          </p:nvPr>
        </p:nvSpPr>
        <p:spPr>
          <a:xfrm>
            <a:off x="6537872" y="871442"/>
            <a:ext cx="4782684" cy="1289024"/>
          </a:xfrm>
        </p:spPr>
        <p:txBody>
          <a:bodyPr anchor="b">
            <a:normAutofit/>
          </a:bodyPr>
          <a:lstStyle/>
          <a:p>
            <a:pPr algn="ctr"/>
            <a:r>
              <a:rPr lang="sv-SE" sz="3200" i="1" dirty="0">
                <a:solidFill>
                  <a:srgbClr val="595959"/>
                </a:solidFill>
              </a:rPr>
              <a:t>Digital Product Design Elements</a:t>
            </a:r>
          </a:p>
        </p:txBody>
      </p:sp>
      <p:sp>
        <p:nvSpPr>
          <p:cNvPr id="3" name="Content Placeholder 2">
            <a:extLst>
              <a:ext uri="{FF2B5EF4-FFF2-40B4-BE49-F238E27FC236}">
                <a16:creationId xmlns:a16="http://schemas.microsoft.com/office/drawing/2014/main" id="{9817A7A6-5B65-1DFD-649A-579204C65609}"/>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Vad som behövs</a:t>
            </a:r>
          </a:p>
          <a:p>
            <a:pPr marL="0" lvl="1" indent="0">
              <a:buNone/>
            </a:pPr>
            <a:r>
              <a:rPr lang="sv-SE" sz="1200" dirty="0">
                <a:solidFill>
                  <a:srgbClr val="595959"/>
                </a:solidFill>
              </a:rPr>
              <a:t>Denna illustrerar egentligen digital produktutveckling. Kompetenser. Hur man driver. Hur man kvalitetssäkrar. Vad som faktiskt ingår o behövs.</a:t>
            </a:r>
          </a:p>
          <a:p>
            <a:pPr marL="0" lvl="1" indent="0">
              <a:buNone/>
            </a:pPr>
            <a:endParaRPr lang="sv-SE" sz="1200" dirty="0">
              <a:solidFill>
                <a:srgbClr val="595959"/>
              </a:solidFill>
            </a:endParaRPr>
          </a:p>
          <a:p>
            <a:pPr marL="0" lvl="1" indent="0">
              <a:buNone/>
            </a:pPr>
            <a:r>
              <a:rPr lang="sv-SE" sz="1200" dirty="0">
                <a:solidFill>
                  <a:srgbClr val="595959"/>
                </a:solidFill>
              </a:rPr>
              <a:t>’Arkitektroll’ är missvisande, gammal bild, men handlar om teamet snarast </a:t>
            </a:r>
            <a:r>
              <a:rPr lang="sv-SE" sz="1200" dirty="0" err="1">
                <a:solidFill>
                  <a:srgbClr val="595959"/>
                </a:solidFill>
              </a:rPr>
              <a:t>inkl</a:t>
            </a:r>
            <a:r>
              <a:rPr lang="sv-SE" sz="1200" dirty="0">
                <a:solidFill>
                  <a:srgbClr val="595959"/>
                </a:solidFill>
              </a:rPr>
              <a:t> beställare hos kund.</a:t>
            </a:r>
          </a:p>
          <a:p>
            <a:pPr marL="0" lvl="1" indent="0">
              <a:buNone/>
            </a:pPr>
            <a:endParaRPr lang="sv-SE" sz="1200" dirty="0">
              <a:solidFill>
                <a:srgbClr val="595959"/>
              </a:solidFill>
            </a:endParaRPr>
          </a:p>
          <a:p>
            <a:pPr marL="0" lvl="1" indent="0">
              <a:buNone/>
            </a:pPr>
            <a:r>
              <a:rPr lang="sv-SE" sz="1200" dirty="0">
                <a:solidFill>
                  <a:srgbClr val="595959"/>
                </a:solidFill>
              </a:rPr>
              <a:t>En </a:t>
            </a:r>
            <a:r>
              <a:rPr lang="sv-SE" sz="1200" dirty="0" err="1">
                <a:solidFill>
                  <a:srgbClr val="595959"/>
                </a:solidFill>
              </a:rPr>
              <a:t>low</a:t>
            </a:r>
            <a:r>
              <a:rPr lang="sv-SE" sz="1200" dirty="0">
                <a:solidFill>
                  <a:srgbClr val="595959"/>
                </a:solidFill>
              </a:rPr>
              <a:t> </a:t>
            </a:r>
            <a:r>
              <a:rPr lang="sv-SE" sz="1200" dirty="0" err="1">
                <a:solidFill>
                  <a:srgbClr val="595959"/>
                </a:solidFill>
              </a:rPr>
              <a:t>hanging</a:t>
            </a:r>
            <a:r>
              <a:rPr lang="sv-SE" sz="1200" dirty="0">
                <a:solidFill>
                  <a:srgbClr val="595959"/>
                </a:solidFill>
              </a:rPr>
              <a:t> här är att bara få olika roller att förstå och skapa insikt. När denna bild, i olika varianter, visats för olika team så har det blivit en aha-upplevelse som gett förståelse för vad olika moment, behov, krav, lösningar hör hemma och hur de hänger ihop och att de påverkas av varandra. </a:t>
            </a:r>
          </a:p>
          <a:p>
            <a:pPr marL="0" lvl="1" indent="0">
              <a:buNone/>
            </a:pPr>
            <a:r>
              <a:rPr lang="sv-SE" sz="1200" dirty="0">
                <a:solidFill>
                  <a:srgbClr val="595959"/>
                </a:solidFill>
              </a:rPr>
              <a:t>Det finns sedan en rad olika verktyg men som behöver bli mera </a:t>
            </a:r>
            <a:r>
              <a:rPr lang="sv-SE" sz="1200" dirty="0" err="1">
                <a:solidFill>
                  <a:srgbClr val="595959"/>
                </a:solidFill>
              </a:rPr>
              <a:t>prakritka</a:t>
            </a:r>
            <a:r>
              <a:rPr lang="sv-SE" sz="1200" dirty="0">
                <a:solidFill>
                  <a:srgbClr val="595959"/>
                </a:solidFill>
              </a:rPr>
              <a:t> och </a:t>
            </a:r>
            <a:r>
              <a:rPr lang="sv-SE" sz="1200" dirty="0" err="1">
                <a:solidFill>
                  <a:srgbClr val="595959"/>
                </a:solidFill>
              </a:rPr>
              <a:t>arbetsbara</a:t>
            </a:r>
            <a:r>
              <a:rPr lang="sv-SE" sz="1200" dirty="0">
                <a:solidFill>
                  <a:srgbClr val="595959"/>
                </a:solidFill>
              </a:rPr>
              <a:t>. HMW</a:t>
            </a:r>
          </a:p>
          <a:p>
            <a:pPr marL="0" lvl="1" indent="0">
              <a:buNone/>
            </a:pPr>
            <a:endParaRPr lang="sv-SE" sz="1200" dirty="0">
              <a:solidFill>
                <a:srgbClr val="595959"/>
              </a:solidFill>
            </a:endParaRPr>
          </a:p>
          <a:p>
            <a:pPr marL="0" lvl="1" indent="0">
              <a:buFont typeface="Arial" panose="020B0604020202020204" pitchFamily="34" charset="0"/>
              <a:buNone/>
            </a:pPr>
            <a:endParaRPr lang="sv-SE" sz="1200" dirty="0">
              <a:solidFill>
                <a:srgbClr val="595959"/>
              </a:solidFill>
            </a:endParaRPr>
          </a:p>
        </p:txBody>
      </p:sp>
      <p:pic>
        <p:nvPicPr>
          <p:cNvPr id="6" name="Picture 5">
            <a:extLst>
              <a:ext uri="{FF2B5EF4-FFF2-40B4-BE49-F238E27FC236}">
                <a16:creationId xmlns:a16="http://schemas.microsoft.com/office/drawing/2014/main" id="{42411459-2F79-4953-BCA9-AA20A7613817}"/>
              </a:ext>
            </a:extLst>
          </p:cNvPr>
          <p:cNvPicPr>
            <a:picLocks noChangeAspect="1"/>
          </p:cNvPicPr>
          <p:nvPr/>
        </p:nvPicPr>
        <p:blipFill>
          <a:blip r:embed="rId2"/>
          <a:stretch>
            <a:fillRect/>
          </a:stretch>
        </p:blipFill>
        <p:spPr>
          <a:xfrm>
            <a:off x="249511" y="342311"/>
            <a:ext cx="6038850" cy="4210050"/>
          </a:xfrm>
          <a:prstGeom prst="rect">
            <a:avLst/>
          </a:prstGeom>
        </p:spPr>
      </p:pic>
    </p:spTree>
    <p:extLst>
      <p:ext uri="{BB962C8B-B14F-4D97-AF65-F5344CB8AC3E}">
        <p14:creationId xmlns:p14="http://schemas.microsoft.com/office/powerpoint/2010/main" val="727792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A8903C8-B6E0-B5B5-F3DD-D9B7D65FEEA4}"/>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E6B84C8-F691-B646-CE70-9D1FED3D5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10090EE-CD80-5C57-B32E-05325F82B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82BEE7D4-B484-87AE-3171-87FFF0F52DB9}"/>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Digital Produktdesign är ett dynamiskt system</a:t>
            </a:r>
          </a:p>
        </p:txBody>
      </p:sp>
      <p:sp>
        <p:nvSpPr>
          <p:cNvPr id="3" name="Content Placeholder 2">
            <a:extLst>
              <a:ext uri="{FF2B5EF4-FFF2-40B4-BE49-F238E27FC236}">
                <a16:creationId xmlns:a16="http://schemas.microsoft.com/office/drawing/2014/main" id="{C0A6B79E-B5DD-9F72-73EC-AF8F4DC4BCEA}"/>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Dynaimskt och double loop</a:t>
            </a:r>
          </a:p>
          <a:p>
            <a:pPr marL="0" lvl="1" indent="0">
              <a:buNone/>
            </a:pPr>
            <a:r>
              <a:rPr lang="sv-SE" sz="1200" dirty="0">
                <a:solidFill>
                  <a:srgbClr val="595959"/>
                </a:solidFill>
              </a:rPr>
              <a:t>Allt rör sig</a:t>
            </a:r>
          </a:p>
          <a:p>
            <a:pPr marL="0" lvl="1" indent="0">
              <a:buNone/>
            </a:pPr>
            <a:r>
              <a:rPr lang="sv-SE" sz="1200" dirty="0">
                <a:solidFill>
                  <a:srgbClr val="595959"/>
                </a:solidFill>
              </a:rPr>
              <a:t>Denna är egentligen mer kring produktoin o leverans än utforskande men ändå åt rätt håll.</a:t>
            </a:r>
          </a:p>
          <a:p>
            <a:pPr marL="0" lvl="1" indent="0">
              <a:buNone/>
            </a:pPr>
            <a:r>
              <a:rPr lang="sv-SE" sz="1200" dirty="0">
                <a:solidFill>
                  <a:srgbClr val="595959"/>
                </a:solidFill>
              </a:rPr>
              <a:t>Looparna är sedan annorlunda för designarbete, här är det mera leverans men ändå tillämpbar</a:t>
            </a:r>
          </a:p>
          <a:p>
            <a:pPr marL="0" lvl="1" indent="0">
              <a:buNone/>
            </a:pPr>
            <a:r>
              <a:rPr lang="sv-SE" sz="1200" dirty="0">
                <a:solidFill>
                  <a:srgbClr val="595959"/>
                </a:solidFill>
              </a:rPr>
              <a:t>Men </a:t>
            </a:r>
            <a:r>
              <a:rPr lang="sv-SE" sz="1200" dirty="0" err="1">
                <a:solidFill>
                  <a:srgbClr val="595959"/>
                </a:solidFill>
              </a:rPr>
              <a:t>take</a:t>
            </a:r>
            <a:r>
              <a:rPr lang="sv-SE" sz="1200" dirty="0">
                <a:solidFill>
                  <a:srgbClr val="595959"/>
                </a:solidFill>
              </a:rPr>
              <a:t> </a:t>
            </a:r>
            <a:r>
              <a:rPr lang="sv-SE" sz="1200" dirty="0" err="1">
                <a:solidFill>
                  <a:srgbClr val="595959"/>
                </a:solidFill>
              </a:rPr>
              <a:t>away</a:t>
            </a:r>
            <a:r>
              <a:rPr lang="sv-SE" sz="1200" dirty="0">
                <a:solidFill>
                  <a:srgbClr val="595959"/>
                </a:solidFill>
              </a:rPr>
              <a:t> är att allt rör sig i digital produktutveckling, i olika loopar o olika nivåer. Här finns en rad olika sätt o metodiker som försöker adressera men HMW få något praktiskt applicerbart, för både kund, team, beställare.</a:t>
            </a:r>
          </a:p>
          <a:p>
            <a:pPr marL="0" lvl="1" indent="0">
              <a:buFont typeface="Arial" panose="020B0604020202020204" pitchFamily="34" charset="0"/>
              <a:buNone/>
            </a:pPr>
            <a:endParaRPr lang="sv-SE" sz="1200" dirty="0">
              <a:solidFill>
                <a:srgbClr val="595959"/>
              </a:solidFill>
            </a:endParaRPr>
          </a:p>
        </p:txBody>
      </p:sp>
      <p:pic>
        <p:nvPicPr>
          <p:cNvPr id="5" name="Picture 4">
            <a:extLst>
              <a:ext uri="{FF2B5EF4-FFF2-40B4-BE49-F238E27FC236}">
                <a16:creationId xmlns:a16="http://schemas.microsoft.com/office/drawing/2014/main" id="{9C927A15-619D-F367-1192-F7436D31F5D9}"/>
              </a:ext>
            </a:extLst>
          </p:cNvPr>
          <p:cNvPicPr>
            <a:picLocks noChangeAspect="1"/>
          </p:cNvPicPr>
          <p:nvPr/>
        </p:nvPicPr>
        <p:blipFill>
          <a:blip r:embed="rId2"/>
          <a:stretch>
            <a:fillRect/>
          </a:stretch>
        </p:blipFill>
        <p:spPr>
          <a:xfrm>
            <a:off x="39616" y="871441"/>
            <a:ext cx="5835428" cy="4692030"/>
          </a:xfrm>
          <a:prstGeom prst="rect">
            <a:avLst/>
          </a:prstGeom>
        </p:spPr>
      </p:pic>
    </p:spTree>
    <p:extLst>
      <p:ext uri="{BB962C8B-B14F-4D97-AF65-F5344CB8AC3E}">
        <p14:creationId xmlns:p14="http://schemas.microsoft.com/office/powerpoint/2010/main" val="2376819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A6C4855-C8F6-96F3-B379-FB2698E1718A}"/>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6C8494C-4246-7255-BB85-430323E85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384127C-AD8A-2EF3-2C0E-5653BE8FF2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E2FF5EED-68EE-DD9F-0065-6BAE5C5B0023}"/>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Creative Spaces</a:t>
            </a:r>
          </a:p>
        </p:txBody>
      </p:sp>
      <p:sp>
        <p:nvSpPr>
          <p:cNvPr id="3" name="Content Placeholder 2">
            <a:extLst>
              <a:ext uri="{FF2B5EF4-FFF2-40B4-BE49-F238E27FC236}">
                <a16:creationId xmlns:a16="http://schemas.microsoft.com/office/drawing/2014/main" id="{8161A013-9FA3-8E98-414C-3F32386EEF5C}"/>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En plat för designsituationen</a:t>
            </a:r>
          </a:p>
          <a:p>
            <a:pPr marL="0" lvl="1" indent="0">
              <a:buNone/>
            </a:pPr>
            <a:r>
              <a:rPr lang="sv-SE" sz="1200" dirty="0">
                <a:solidFill>
                  <a:srgbClr val="595959"/>
                </a:solidFill>
              </a:rPr>
              <a:t>Detta uppstår i hur en verksamhet är organiserad, silos eller mera samarbetande, tvärfunktionell. Omvänt kan en silo bli mera kollaborativ med en plats för samarbete.</a:t>
            </a:r>
          </a:p>
          <a:p>
            <a:pPr marL="0" lvl="1" indent="0">
              <a:buNone/>
            </a:pPr>
            <a:r>
              <a:rPr lang="sv-SE" sz="1200" dirty="0">
                <a:solidFill>
                  <a:srgbClr val="595959"/>
                </a:solidFill>
              </a:rPr>
              <a:t>Denna plats behöver då olika egenskaper</a:t>
            </a:r>
          </a:p>
          <a:p>
            <a:pPr marL="171450" lvl="1" indent="-171450">
              <a:buFontTx/>
              <a:buChar char="-"/>
            </a:pPr>
            <a:r>
              <a:rPr lang="sv-SE" sz="1200" dirty="0">
                <a:solidFill>
                  <a:srgbClr val="595959"/>
                </a:solidFill>
              </a:rPr>
              <a:t>’</a:t>
            </a:r>
            <a:r>
              <a:rPr lang="sv-SE" sz="1200" dirty="0" err="1">
                <a:solidFill>
                  <a:srgbClr val="595959"/>
                </a:solidFill>
              </a:rPr>
              <a:t>Creative</a:t>
            </a:r>
            <a:r>
              <a:rPr lang="sv-SE" sz="1200" dirty="0">
                <a:solidFill>
                  <a:srgbClr val="595959"/>
                </a:solidFill>
              </a:rPr>
              <a:t> </a:t>
            </a:r>
            <a:r>
              <a:rPr lang="sv-SE" sz="1200" dirty="0" err="1">
                <a:solidFill>
                  <a:srgbClr val="595959"/>
                </a:solidFill>
              </a:rPr>
              <a:t>Density</a:t>
            </a:r>
            <a:r>
              <a:rPr lang="sv-SE" sz="1200" dirty="0">
                <a:solidFill>
                  <a:srgbClr val="595959"/>
                </a:solidFill>
              </a:rPr>
              <a:t>’(boken Design </a:t>
            </a:r>
            <a:r>
              <a:rPr lang="sv-SE" sz="1200" dirty="0" err="1">
                <a:solidFill>
                  <a:srgbClr val="595959"/>
                </a:solidFill>
              </a:rPr>
              <a:t>Things</a:t>
            </a:r>
            <a:r>
              <a:rPr lang="sv-SE" sz="1200" dirty="0">
                <a:solidFill>
                  <a:srgbClr val="595959"/>
                </a:solidFill>
              </a:rPr>
              <a:t>, </a:t>
            </a:r>
            <a:r>
              <a:rPr lang="sv-SE" sz="1200" dirty="0" err="1">
                <a:solidFill>
                  <a:srgbClr val="595959"/>
                </a:solidFill>
              </a:rPr>
              <a:t>A.Telier</a:t>
            </a:r>
            <a:r>
              <a:rPr lang="sv-SE" sz="1200" dirty="0">
                <a:solidFill>
                  <a:srgbClr val="595959"/>
                </a:solidFill>
              </a:rPr>
              <a:t>). Inte rörigt men allt som behövs tillgängligt. Ett gemensamt minne för teamet, in the </a:t>
            </a:r>
            <a:r>
              <a:rPr lang="sv-SE" sz="1200" dirty="0" err="1">
                <a:solidFill>
                  <a:srgbClr val="595959"/>
                </a:solidFill>
              </a:rPr>
              <a:t>world</a:t>
            </a:r>
            <a:r>
              <a:rPr lang="sv-SE" sz="1200" dirty="0">
                <a:solidFill>
                  <a:srgbClr val="595959"/>
                </a:solidFill>
              </a:rPr>
              <a:t>.</a:t>
            </a:r>
          </a:p>
          <a:p>
            <a:pPr marL="171450" lvl="1" indent="-171450">
              <a:buFontTx/>
              <a:buChar char="-"/>
            </a:pPr>
            <a:r>
              <a:rPr lang="sv-SE" sz="1200" dirty="0">
                <a:solidFill>
                  <a:srgbClr val="595959"/>
                </a:solidFill>
              </a:rPr>
              <a:t>En plats där kunden naturlig är med, precis som bilden t vänster, en designstudio där praktiska produkter visas </a:t>
            </a:r>
          </a:p>
          <a:p>
            <a:pPr marL="171450" lvl="1" indent="-171450">
              <a:buFontTx/>
              <a:buChar char="-"/>
            </a:pPr>
            <a:r>
              <a:rPr lang="sv-SE" sz="1200" dirty="0">
                <a:solidFill>
                  <a:srgbClr val="595959"/>
                </a:solidFill>
              </a:rPr>
              <a:t>Företrädesvis en verklig, fysisk plats med analoga </a:t>
            </a:r>
            <a:r>
              <a:rPr lang="sv-SE" sz="1200" dirty="0" err="1">
                <a:solidFill>
                  <a:srgbClr val="595959"/>
                </a:solidFill>
              </a:rPr>
              <a:t>leverabler</a:t>
            </a:r>
            <a:r>
              <a:rPr lang="sv-SE" sz="1200" dirty="0">
                <a:solidFill>
                  <a:srgbClr val="595959"/>
                </a:solidFill>
              </a:rPr>
              <a:t> men behöver hybrid eller en rent digital representation</a:t>
            </a:r>
          </a:p>
          <a:p>
            <a:pPr marL="0" lvl="1" indent="0">
              <a:buNone/>
            </a:pPr>
            <a:endParaRPr lang="sv-SE" sz="1200" dirty="0">
              <a:solidFill>
                <a:srgbClr val="595959"/>
              </a:solidFill>
            </a:endParaRPr>
          </a:p>
          <a:p>
            <a:pPr marL="0" lvl="1" indent="0">
              <a:buNone/>
            </a:pPr>
            <a:r>
              <a:rPr lang="sv-SE" sz="1200" i="1" dirty="0">
                <a:solidFill>
                  <a:srgbClr val="595959"/>
                </a:solidFill>
              </a:rPr>
              <a:t>Har exempel från olika projekt men går inte dela dessa (anonymisera?)</a:t>
            </a:r>
          </a:p>
          <a:p>
            <a:pPr marL="0" lvl="1" indent="0">
              <a:buNone/>
            </a:pPr>
            <a:endParaRPr lang="sv-SE" sz="1200" dirty="0">
              <a:solidFill>
                <a:srgbClr val="595959"/>
              </a:solidFill>
            </a:endParaRPr>
          </a:p>
          <a:p>
            <a:pPr marL="0" lvl="1" indent="0">
              <a:buFont typeface="Arial" panose="020B0604020202020204" pitchFamily="34" charset="0"/>
              <a:buNone/>
            </a:pPr>
            <a:endParaRPr lang="sv-SE" sz="1200" dirty="0">
              <a:solidFill>
                <a:srgbClr val="595959"/>
              </a:solidFill>
            </a:endParaRPr>
          </a:p>
        </p:txBody>
      </p:sp>
      <p:pic>
        <p:nvPicPr>
          <p:cNvPr id="6" name="Picture 5">
            <a:extLst>
              <a:ext uri="{FF2B5EF4-FFF2-40B4-BE49-F238E27FC236}">
                <a16:creationId xmlns:a16="http://schemas.microsoft.com/office/drawing/2014/main" id="{953208E7-60F9-405D-FC6A-1C02B0CA64CB}"/>
              </a:ext>
            </a:extLst>
          </p:cNvPr>
          <p:cNvPicPr>
            <a:picLocks noChangeAspect="1"/>
          </p:cNvPicPr>
          <p:nvPr/>
        </p:nvPicPr>
        <p:blipFill>
          <a:blip r:embed="rId2"/>
          <a:stretch>
            <a:fillRect/>
          </a:stretch>
        </p:blipFill>
        <p:spPr>
          <a:xfrm>
            <a:off x="42596" y="1315011"/>
            <a:ext cx="5715000" cy="3790950"/>
          </a:xfrm>
          <a:prstGeom prst="rect">
            <a:avLst/>
          </a:prstGeom>
        </p:spPr>
      </p:pic>
    </p:spTree>
    <p:extLst>
      <p:ext uri="{BB962C8B-B14F-4D97-AF65-F5344CB8AC3E}">
        <p14:creationId xmlns:p14="http://schemas.microsoft.com/office/powerpoint/2010/main" val="119861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24B2BD-CBB7-785F-BCCE-C07AD9CEF6C2}"/>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B7AC56F-E2F9-F981-6768-AE71CAC2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987FE0C-AA85-453E-9397-232AB174D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D1D79F5B-05DF-1537-2E96-A1609C3B72EE}"/>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Digital Produkt Pattern</a:t>
            </a:r>
          </a:p>
        </p:txBody>
      </p:sp>
      <p:sp>
        <p:nvSpPr>
          <p:cNvPr id="3" name="Content Placeholder 2">
            <a:extLst>
              <a:ext uri="{FF2B5EF4-FFF2-40B4-BE49-F238E27FC236}">
                <a16:creationId xmlns:a16="http://schemas.microsoft.com/office/drawing/2014/main" id="{5CAE47A0-DA85-99F6-C6DC-F4E44287AEB1}"/>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Ett </a:t>
            </a:r>
            <a:r>
              <a:rPr lang="sv-SE" sz="1200" b="1" dirty="0" err="1">
                <a:solidFill>
                  <a:srgbClr val="595959"/>
                </a:solidFill>
              </a:rPr>
              <a:t>pattern</a:t>
            </a:r>
            <a:r>
              <a:rPr lang="sv-SE" sz="1200" b="1" dirty="0">
                <a:solidFill>
                  <a:srgbClr val="595959"/>
                </a:solidFill>
              </a:rPr>
              <a:t> för helhet och som utgår från vad kunder vill</a:t>
            </a:r>
          </a:p>
          <a:p>
            <a:pPr marL="0" lvl="1" indent="0">
              <a:buNone/>
            </a:pPr>
            <a:endParaRPr lang="sv-SE" sz="1200" dirty="0">
              <a:solidFill>
                <a:srgbClr val="595959"/>
              </a:solidFill>
            </a:endParaRPr>
          </a:p>
          <a:p>
            <a:pPr marL="0" lvl="1" indent="0">
              <a:buNone/>
            </a:pPr>
            <a:r>
              <a:rPr lang="sv-SE" sz="1200" dirty="0">
                <a:solidFill>
                  <a:srgbClr val="595959"/>
                </a:solidFill>
              </a:rPr>
              <a:t>Detta innehåller så mycket olika och är användbart i alla moment, research, definition, re-</a:t>
            </a:r>
            <a:r>
              <a:rPr lang="sv-SE" sz="1200" dirty="0" err="1">
                <a:solidFill>
                  <a:srgbClr val="595959"/>
                </a:solidFill>
              </a:rPr>
              <a:t>framings</a:t>
            </a:r>
            <a:r>
              <a:rPr lang="sv-SE" sz="1200" dirty="0">
                <a:solidFill>
                  <a:srgbClr val="595959"/>
                </a:solidFill>
              </a:rPr>
              <a:t>, design och krav och </a:t>
            </a:r>
            <a:r>
              <a:rPr lang="sv-SE" sz="1200" dirty="0" err="1">
                <a:solidFill>
                  <a:srgbClr val="595959"/>
                </a:solidFill>
              </a:rPr>
              <a:t>build</a:t>
            </a:r>
            <a:r>
              <a:rPr lang="sv-SE" sz="1200" dirty="0">
                <a:solidFill>
                  <a:srgbClr val="595959"/>
                </a:solidFill>
              </a:rPr>
              <a:t>/test.</a:t>
            </a:r>
          </a:p>
          <a:p>
            <a:pPr marL="0" lvl="1" indent="0">
              <a:buNone/>
            </a:pPr>
            <a:r>
              <a:rPr lang="sv-SE" sz="1200" dirty="0">
                <a:solidFill>
                  <a:srgbClr val="595959"/>
                </a:solidFill>
              </a:rPr>
              <a:t>Detta är också grunden för ’en sammanhållen upplevelse’ hos användare och som innefattar vad de vill och hur de möts, både funktion och form.</a:t>
            </a:r>
          </a:p>
          <a:p>
            <a:pPr marL="0" lvl="1" indent="0">
              <a:buNone/>
            </a:pPr>
            <a:r>
              <a:rPr lang="sv-SE" sz="1200" dirty="0">
                <a:solidFill>
                  <a:srgbClr val="595959"/>
                </a:solidFill>
              </a:rPr>
              <a:t>Det utgår från kundens kund. Det utgår från vad dessa vill </a:t>
            </a:r>
            <a:r>
              <a:rPr lang="sv-SE" sz="1200" dirty="0" err="1">
                <a:solidFill>
                  <a:srgbClr val="595959"/>
                </a:solidFill>
              </a:rPr>
              <a:t>inkl</a:t>
            </a:r>
            <a:r>
              <a:rPr lang="sv-SE" sz="1200" dirty="0">
                <a:solidFill>
                  <a:srgbClr val="595959"/>
                </a:solidFill>
              </a:rPr>
              <a:t> vad verksamheten har för mål.</a:t>
            </a:r>
          </a:p>
          <a:p>
            <a:pPr marL="0" lvl="1" indent="0">
              <a:buNone/>
            </a:pPr>
            <a:r>
              <a:rPr lang="sv-SE" sz="1200" dirty="0" err="1">
                <a:solidFill>
                  <a:srgbClr val="595959"/>
                </a:solidFill>
              </a:rPr>
              <a:t>Use</a:t>
            </a:r>
            <a:r>
              <a:rPr lang="sv-SE" sz="1200" dirty="0">
                <a:solidFill>
                  <a:srgbClr val="595959"/>
                </a:solidFill>
              </a:rPr>
              <a:t> </a:t>
            </a:r>
            <a:r>
              <a:rPr lang="sv-SE" sz="1200" dirty="0" err="1">
                <a:solidFill>
                  <a:srgbClr val="595959"/>
                </a:solidFill>
              </a:rPr>
              <a:t>cases</a:t>
            </a:r>
            <a:r>
              <a:rPr lang="sv-SE" sz="1200" dirty="0">
                <a:solidFill>
                  <a:srgbClr val="595959"/>
                </a:solidFill>
              </a:rPr>
              <a:t> motsvaras 1:1 av funktionalitet – arkitekturens form</a:t>
            </a:r>
          </a:p>
          <a:p>
            <a:pPr marL="0" lvl="1" indent="0">
              <a:buNone/>
            </a:pPr>
            <a:r>
              <a:rPr lang="sv-SE" sz="1200" dirty="0">
                <a:solidFill>
                  <a:srgbClr val="595959"/>
                </a:solidFill>
              </a:rPr>
              <a:t>Funktionalitet realiseras i </a:t>
            </a:r>
            <a:r>
              <a:rPr lang="sv-SE" sz="1200" dirty="0" err="1">
                <a:solidFill>
                  <a:srgbClr val="595959"/>
                </a:solidFill>
              </a:rPr>
              <a:t>impilementation</a:t>
            </a:r>
            <a:r>
              <a:rPr lang="sv-SE" sz="1200" dirty="0">
                <a:solidFill>
                  <a:srgbClr val="595959"/>
                </a:solidFill>
              </a:rPr>
              <a:t>, arkitekturens struktur.</a:t>
            </a:r>
          </a:p>
          <a:p>
            <a:pPr marL="0" lvl="1" indent="0">
              <a:buNone/>
            </a:pPr>
            <a:r>
              <a:rPr lang="sv-SE" sz="1200" dirty="0">
                <a:solidFill>
                  <a:srgbClr val="595959"/>
                </a:solidFill>
              </a:rPr>
              <a:t>Det ansluter naturligt till software </a:t>
            </a:r>
            <a:r>
              <a:rPr lang="sv-SE" sz="1200" dirty="0" err="1">
                <a:solidFill>
                  <a:srgbClr val="595959"/>
                </a:solidFill>
              </a:rPr>
              <a:t>engineering</a:t>
            </a:r>
            <a:r>
              <a:rPr lang="sv-SE" sz="1200" dirty="0">
                <a:solidFill>
                  <a:srgbClr val="595959"/>
                </a:solidFill>
              </a:rPr>
              <a:t> o </a:t>
            </a:r>
            <a:r>
              <a:rPr lang="sv-SE" sz="1200" dirty="0" err="1">
                <a:solidFill>
                  <a:srgbClr val="595959"/>
                </a:solidFill>
              </a:rPr>
              <a:t>dev</a:t>
            </a:r>
            <a:r>
              <a:rPr lang="sv-SE" sz="1200" dirty="0">
                <a:solidFill>
                  <a:srgbClr val="595959"/>
                </a:solidFill>
              </a:rPr>
              <a:t>-roller genom koncept från objektorientering(inte tydligt i denna bild just) och koncepter kring ’abstract </a:t>
            </a:r>
            <a:r>
              <a:rPr lang="sv-SE" sz="1200" dirty="0" err="1">
                <a:solidFill>
                  <a:srgbClr val="595959"/>
                </a:solidFill>
              </a:rPr>
              <a:t>base</a:t>
            </a:r>
            <a:r>
              <a:rPr lang="sv-SE" sz="1200" dirty="0">
                <a:solidFill>
                  <a:srgbClr val="595959"/>
                </a:solidFill>
              </a:rPr>
              <a:t> </a:t>
            </a:r>
            <a:r>
              <a:rPr lang="sv-SE" sz="1200" dirty="0" err="1">
                <a:solidFill>
                  <a:srgbClr val="595959"/>
                </a:solidFill>
              </a:rPr>
              <a:t>classes</a:t>
            </a:r>
            <a:r>
              <a:rPr lang="sv-SE" sz="1200" dirty="0">
                <a:solidFill>
                  <a:srgbClr val="595959"/>
                </a:solidFill>
              </a:rPr>
              <a:t>’ vilket in </a:t>
            </a:r>
            <a:r>
              <a:rPr lang="sv-SE" sz="1200" dirty="0" err="1">
                <a:solidFill>
                  <a:srgbClr val="595959"/>
                </a:solidFill>
              </a:rPr>
              <a:t>essence</a:t>
            </a:r>
            <a:r>
              <a:rPr lang="sv-SE" sz="1200" dirty="0">
                <a:solidFill>
                  <a:srgbClr val="595959"/>
                </a:solidFill>
              </a:rPr>
              <a:t> är vad ett </a:t>
            </a:r>
            <a:r>
              <a:rPr lang="sv-SE" sz="1200" dirty="0" err="1">
                <a:solidFill>
                  <a:srgbClr val="595959"/>
                </a:solidFill>
              </a:rPr>
              <a:t>use-case</a:t>
            </a:r>
            <a:r>
              <a:rPr lang="sv-SE" sz="1200" dirty="0">
                <a:solidFill>
                  <a:srgbClr val="595959"/>
                </a:solidFill>
              </a:rPr>
              <a:t> är.</a:t>
            </a:r>
          </a:p>
          <a:p>
            <a:pPr marL="0" lvl="1" indent="0">
              <a:buNone/>
            </a:pPr>
            <a:r>
              <a:rPr lang="sv-SE" sz="1200" dirty="0">
                <a:solidFill>
                  <a:srgbClr val="595959"/>
                </a:solidFill>
              </a:rPr>
              <a:t>Finns i form av </a:t>
            </a:r>
            <a:r>
              <a:rPr lang="sv-SE" sz="1200" dirty="0" err="1">
                <a:solidFill>
                  <a:srgbClr val="595959"/>
                </a:solidFill>
              </a:rPr>
              <a:t>Edgy</a:t>
            </a:r>
            <a:r>
              <a:rPr lang="sv-SE" sz="1200" dirty="0">
                <a:solidFill>
                  <a:srgbClr val="595959"/>
                </a:solidFill>
              </a:rPr>
              <a:t> och EDF, </a:t>
            </a:r>
            <a:r>
              <a:rPr lang="sv-SE" sz="1200" dirty="0">
                <a:solidFill>
                  <a:srgbClr val="595959"/>
                </a:solidFill>
                <a:hlinkClick r:id="rId2"/>
              </a:rPr>
              <a:t>www.enterprisedesign.com</a:t>
            </a:r>
            <a:endParaRPr lang="sv-SE" sz="1200" dirty="0">
              <a:solidFill>
                <a:srgbClr val="595959"/>
              </a:solidFill>
            </a:endParaRPr>
          </a:p>
          <a:p>
            <a:pPr marL="0" lvl="1" indent="0">
              <a:buNone/>
            </a:pPr>
            <a:r>
              <a:rPr lang="sv-SE" sz="1200" dirty="0">
                <a:solidFill>
                  <a:srgbClr val="595959"/>
                </a:solidFill>
              </a:rPr>
              <a:t>Men behöver bli mera praktiskt användbart, digitalt. HMW</a:t>
            </a:r>
          </a:p>
          <a:p>
            <a:pPr marL="0" lvl="1" indent="0">
              <a:buNone/>
            </a:pPr>
            <a:endParaRPr lang="sv-SE" sz="1200" dirty="0">
              <a:solidFill>
                <a:srgbClr val="595959"/>
              </a:solidFill>
            </a:endParaRPr>
          </a:p>
          <a:p>
            <a:pPr marL="0" lvl="1" indent="0">
              <a:buFont typeface="Arial" panose="020B0604020202020204" pitchFamily="34" charset="0"/>
              <a:buNone/>
            </a:pPr>
            <a:endParaRPr lang="sv-SE" sz="1200" dirty="0">
              <a:solidFill>
                <a:srgbClr val="595959"/>
              </a:solidFill>
            </a:endParaRPr>
          </a:p>
        </p:txBody>
      </p:sp>
      <p:sp>
        <p:nvSpPr>
          <p:cNvPr id="7" name="Rectangle 6">
            <a:extLst>
              <a:ext uri="{FF2B5EF4-FFF2-40B4-BE49-F238E27FC236}">
                <a16:creationId xmlns:a16="http://schemas.microsoft.com/office/drawing/2014/main" id="{14395FCF-D52F-88B2-6B20-AD2C3CEC62C9}"/>
              </a:ext>
            </a:extLst>
          </p:cNvPr>
          <p:cNvSpPr/>
          <p:nvPr/>
        </p:nvSpPr>
        <p:spPr>
          <a:xfrm>
            <a:off x="76749" y="1457739"/>
            <a:ext cx="6019251" cy="37877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026" name="Picture 2">
            <a:extLst>
              <a:ext uri="{FF2B5EF4-FFF2-40B4-BE49-F238E27FC236}">
                <a16:creationId xmlns:a16="http://schemas.microsoft.com/office/drawing/2014/main" id="{3D367C5B-87BD-2B0B-89CF-7A6AB1B308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49" y="1571361"/>
            <a:ext cx="6019251" cy="3674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08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E4DF615-2D92-027D-6940-5C2F88F85D67}"/>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F0F7B94-B76A-4E67-A6EB-5E002FCA9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5EEC778-42FC-9AFB-D890-8AE3CB2D0C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9DFD66BC-E262-3DBE-7465-41D1E550187F}"/>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Domänkunskap</a:t>
            </a:r>
          </a:p>
        </p:txBody>
      </p:sp>
      <p:sp>
        <p:nvSpPr>
          <p:cNvPr id="3" name="Content Placeholder 2">
            <a:extLst>
              <a:ext uri="{FF2B5EF4-FFF2-40B4-BE49-F238E27FC236}">
                <a16:creationId xmlns:a16="http://schemas.microsoft.com/office/drawing/2014/main" id="{26EE5E22-836C-31A6-4CDD-96F3EBA0761A}"/>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lvl="1" indent="0">
              <a:buNone/>
            </a:pPr>
            <a:r>
              <a:rPr lang="sv-SE" sz="1200" dirty="0">
                <a:solidFill>
                  <a:srgbClr val="595959"/>
                </a:solidFill>
              </a:rPr>
              <a:t>Detta illustrerar gapet mellan verksamhet och lösning utifrån helheten, och yttrar sig som kommunikationsproblem, vaga eller felaktiga krav, funktionalitet som inte gör det som avsetts eller på ett sätt som i olika utsträckning inte fungerar som </a:t>
            </a:r>
            <a:r>
              <a:rPr lang="sv-SE" sz="1200" err="1">
                <a:solidFill>
                  <a:srgbClr val="595959"/>
                </a:solidFill>
              </a:rPr>
              <a:t>avsett</a:t>
            </a:r>
            <a:r>
              <a:rPr lang="sv-SE" sz="1200">
                <a:solidFill>
                  <a:srgbClr val="595959"/>
                </a:solidFill>
              </a:rPr>
              <a:t>.</a:t>
            </a:r>
            <a:endParaRPr lang="sv-SE" sz="1200" dirty="0">
              <a:solidFill>
                <a:srgbClr val="595959"/>
              </a:solidFill>
            </a:endParaRPr>
          </a:p>
          <a:p>
            <a:pPr marL="0" lvl="1" indent="0">
              <a:buNone/>
            </a:pPr>
            <a:r>
              <a:rPr lang="sv-SE" sz="1200" dirty="0">
                <a:solidFill>
                  <a:srgbClr val="595959"/>
                </a:solidFill>
              </a:rPr>
              <a:t>En digital produkt byggs alltid för en specifik situation och sammanhang. Produkten kan sedan vara mer specifik eller generell.</a:t>
            </a:r>
          </a:p>
          <a:p>
            <a:pPr marL="0" lvl="1" indent="0">
              <a:buNone/>
            </a:pPr>
            <a:r>
              <a:rPr lang="sv-SE" sz="1200" dirty="0">
                <a:solidFill>
                  <a:srgbClr val="595959"/>
                </a:solidFill>
              </a:rPr>
              <a:t>Detta handlar om flera olika saker, att </a:t>
            </a:r>
            <a:r>
              <a:rPr lang="sv-SE" sz="1200" dirty="0" err="1">
                <a:solidFill>
                  <a:srgbClr val="595959"/>
                </a:solidFill>
              </a:rPr>
              <a:t>anävnda</a:t>
            </a:r>
            <a:r>
              <a:rPr lang="sv-SE" sz="1200" dirty="0">
                <a:solidFill>
                  <a:srgbClr val="595959"/>
                </a:solidFill>
              </a:rPr>
              <a:t> och förstå terminologi. Att förstå vad verksamheten gör och dess kultur. Hur saker fungerar. </a:t>
            </a:r>
          </a:p>
          <a:p>
            <a:pPr marL="0" lvl="1" indent="0">
              <a:buNone/>
            </a:pPr>
            <a:r>
              <a:rPr lang="sv-SE" sz="1200" dirty="0">
                <a:solidFill>
                  <a:srgbClr val="595959"/>
                </a:solidFill>
              </a:rPr>
              <a:t>Grundverket är ’</a:t>
            </a:r>
            <a:r>
              <a:rPr lang="sv-SE" sz="1200" dirty="0" err="1">
                <a:solidFill>
                  <a:srgbClr val="595959"/>
                </a:solidFill>
              </a:rPr>
              <a:t>Domain</a:t>
            </a:r>
            <a:r>
              <a:rPr lang="sv-SE" sz="1200" dirty="0">
                <a:solidFill>
                  <a:srgbClr val="595959"/>
                </a:solidFill>
              </a:rPr>
              <a:t> driven design’(Eric Evans) men det förutsätter förståelse för det digitala materialet och vad objektorientering faktiskt är vilket ofta saknas i verksamheter och producenter missar ibland att verksamheten i essens är abstrakta basklasser. </a:t>
            </a:r>
          </a:p>
          <a:p>
            <a:pPr marL="0" lvl="1" indent="0">
              <a:buNone/>
            </a:pPr>
            <a:r>
              <a:rPr lang="sv-SE" sz="1200" dirty="0">
                <a:solidFill>
                  <a:srgbClr val="595959"/>
                </a:solidFill>
              </a:rPr>
              <a:t>Inom ’informationsförvaltning’ finns en rad exempel på hur detta inte fungerar, </a:t>
            </a:r>
            <a:r>
              <a:rPr lang="sv-SE" sz="1200" dirty="0" err="1">
                <a:solidFill>
                  <a:srgbClr val="595959"/>
                </a:solidFill>
              </a:rPr>
              <a:t>t.ex</a:t>
            </a:r>
            <a:r>
              <a:rPr lang="sv-SE" sz="1200" dirty="0">
                <a:solidFill>
                  <a:srgbClr val="595959"/>
                </a:solidFill>
              </a:rPr>
              <a:t> frånvaron av ’Förmågor’ utan man tänker i processer. Bara det är en möjlighet men HMW.</a:t>
            </a:r>
          </a:p>
          <a:p>
            <a:pPr marL="0" lvl="1" indent="0">
              <a:buNone/>
            </a:pPr>
            <a:endParaRPr lang="sv-SE" sz="1200" dirty="0">
              <a:solidFill>
                <a:srgbClr val="595959"/>
              </a:solidFill>
            </a:endParaRPr>
          </a:p>
          <a:p>
            <a:pPr marL="0" lvl="1" indent="0">
              <a:buFont typeface="Arial" panose="020B0604020202020204" pitchFamily="34" charset="0"/>
              <a:buNone/>
            </a:pPr>
            <a:endParaRPr lang="sv-SE" sz="1200" dirty="0">
              <a:solidFill>
                <a:srgbClr val="595959"/>
              </a:solidFill>
            </a:endParaRPr>
          </a:p>
        </p:txBody>
      </p:sp>
      <p:sp>
        <p:nvSpPr>
          <p:cNvPr id="7" name="Rectangle 6">
            <a:extLst>
              <a:ext uri="{FF2B5EF4-FFF2-40B4-BE49-F238E27FC236}">
                <a16:creationId xmlns:a16="http://schemas.microsoft.com/office/drawing/2014/main" id="{7C4CBC68-248C-65BD-8865-1B91C7D69161}"/>
              </a:ext>
            </a:extLst>
          </p:cNvPr>
          <p:cNvSpPr/>
          <p:nvPr/>
        </p:nvSpPr>
        <p:spPr>
          <a:xfrm>
            <a:off x="76749" y="1457739"/>
            <a:ext cx="6019251" cy="378771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026" name="Picture 2">
            <a:extLst>
              <a:ext uri="{FF2B5EF4-FFF2-40B4-BE49-F238E27FC236}">
                <a16:creationId xmlns:a16="http://schemas.microsoft.com/office/drawing/2014/main" id="{5851CA85-DD96-2695-567F-AB02D356E2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49" y="1571361"/>
            <a:ext cx="6019251" cy="367408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0696F89-FBEB-F934-42C9-C1AB47A5B7DE}"/>
              </a:ext>
            </a:extLst>
          </p:cNvPr>
          <p:cNvSpPr/>
          <p:nvPr/>
        </p:nvSpPr>
        <p:spPr>
          <a:xfrm>
            <a:off x="393406" y="2254102"/>
            <a:ext cx="4242390" cy="2626242"/>
          </a:xfrm>
          <a:prstGeom prst="rect">
            <a:avLst/>
          </a:prstGeom>
          <a:solidFill>
            <a:schemeClr val="accent4">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198481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04304BF-039E-D659-E507-BBD67A58EB87}"/>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3D9A7B0-4BFF-9D85-E637-2ECC726E66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E66607E-0C06-90BD-E071-3969D5E6F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C8411953-8D50-0AD3-FCD6-EDA55C3BA41E}"/>
              </a:ext>
            </a:extLst>
          </p:cNvPr>
          <p:cNvSpPr>
            <a:spLocks noGrp="1"/>
          </p:cNvSpPr>
          <p:nvPr>
            <p:ph type="title"/>
          </p:nvPr>
        </p:nvSpPr>
        <p:spPr>
          <a:xfrm>
            <a:off x="5653287" y="871442"/>
            <a:ext cx="5667269" cy="1289024"/>
          </a:xfrm>
        </p:spPr>
        <p:txBody>
          <a:bodyPr anchor="b">
            <a:normAutofit/>
          </a:bodyPr>
          <a:lstStyle/>
          <a:p>
            <a:pPr algn="ctr"/>
            <a:r>
              <a:rPr lang="sv-SE" sz="3200" i="1" dirty="0">
                <a:solidFill>
                  <a:srgbClr val="595959"/>
                </a:solidFill>
              </a:rPr>
              <a:t>De Analoga Hjälparna</a:t>
            </a:r>
          </a:p>
        </p:txBody>
      </p:sp>
      <p:sp>
        <p:nvSpPr>
          <p:cNvPr id="3" name="Content Placeholder 2">
            <a:extLst>
              <a:ext uri="{FF2B5EF4-FFF2-40B4-BE49-F238E27FC236}">
                <a16:creationId xmlns:a16="http://schemas.microsoft.com/office/drawing/2014/main" id="{6FBCF84F-ED00-30A3-3CD7-F602D5A94BDF}"/>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6746488" y="2447337"/>
            <a:ext cx="4574068" cy="3539220"/>
          </a:xfrm>
        </p:spPr>
        <p:txBody>
          <a:bodyPr>
            <a:normAutofit/>
          </a:bodyPr>
          <a:lstStyle/>
          <a:p>
            <a:pPr marL="0" indent="0">
              <a:spcBef>
                <a:spcPts val="2500"/>
              </a:spcBef>
              <a:buFont typeface="Arial" panose="020B0604020202020204" pitchFamily="34" charset="0"/>
              <a:buNone/>
            </a:pPr>
            <a:r>
              <a:rPr lang="sv-SE" sz="1200" b="1" dirty="0">
                <a:solidFill>
                  <a:srgbClr val="595959"/>
                </a:solidFill>
              </a:rPr>
              <a:t>Board Game Mechanics</a:t>
            </a:r>
          </a:p>
          <a:p>
            <a:pPr marL="0" lvl="1" indent="0">
              <a:buNone/>
            </a:pPr>
            <a:r>
              <a:rPr lang="sv-SE" sz="1200" dirty="0">
                <a:solidFill>
                  <a:srgbClr val="595959"/>
                </a:solidFill>
              </a:rPr>
              <a:t>Detta är ett sätt att få en praktisk tillämpning istället för en beskrivning i en bok eller en modell i en metodik.</a:t>
            </a:r>
          </a:p>
          <a:p>
            <a:pPr marL="0" lvl="1" indent="0">
              <a:buNone/>
            </a:pPr>
            <a:r>
              <a:rPr lang="sv-SE" sz="1200" dirty="0">
                <a:solidFill>
                  <a:srgbClr val="595959"/>
                </a:solidFill>
              </a:rPr>
              <a:t>Även detta fungerar praktiskt vid prov i team, framför allt vid utforskande av behov, användarresor tillsammans med domänen. Som </a:t>
            </a:r>
            <a:r>
              <a:rPr lang="sv-SE" sz="1200" dirty="0" err="1">
                <a:solidFill>
                  <a:srgbClr val="595959"/>
                </a:solidFill>
              </a:rPr>
              <a:t>mememnto</a:t>
            </a:r>
            <a:r>
              <a:rPr lang="sv-SE" sz="1200" dirty="0">
                <a:solidFill>
                  <a:srgbClr val="595959"/>
                </a:solidFill>
              </a:rPr>
              <a:t>/</a:t>
            </a:r>
            <a:r>
              <a:rPr lang="sv-SE" sz="1200" dirty="0" err="1">
                <a:solidFill>
                  <a:srgbClr val="595959"/>
                </a:solidFill>
              </a:rPr>
              <a:t>memes</a:t>
            </a:r>
            <a:r>
              <a:rPr lang="sv-SE" sz="1200" dirty="0">
                <a:solidFill>
                  <a:srgbClr val="595959"/>
                </a:solidFill>
              </a:rPr>
              <a:t>. Men också som en mera praktisk representation av en </a:t>
            </a:r>
            <a:r>
              <a:rPr lang="sv-SE" sz="1200" dirty="0" err="1">
                <a:solidFill>
                  <a:srgbClr val="595959"/>
                </a:solidFill>
              </a:rPr>
              <a:t>metodi</a:t>
            </a:r>
            <a:r>
              <a:rPr lang="sv-SE" sz="1200" dirty="0">
                <a:solidFill>
                  <a:srgbClr val="595959"/>
                </a:solidFill>
              </a:rPr>
              <a:t>. Det bygger på principerna om </a:t>
            </a:r>
            <a:r>
              <a:rPr lang="sv-SE" sz="1200" dirty="0" err="1">
                <a:solidFill>
                  <a:srgbClr val="595959"/>
                </a:solidFill>
              </a:rPr>
              <a:t>constraints</a:t>
            </a:r>
            <a:r>
              <a:rPr lang="sv-SE" sz="1200" dirty="0">
                <a:solidFill>
                  <a:srgbClr val="595959"/>
                </a:solidFill>
              </a:rPr>
              <a:t>(en sak i taget), </a:t>
            </a:r>
            <a:r>
              <a:rPr lang="sv-SE" sz="1200" dirty="0" err="1">
                <a:solidFill>
                  <a:srgbClr val="595959"/>
                </a:solidFill>
              </a:rPr>
              <a:t>grid</a:t>
            </a:r>
            <a:r>
              <a:rPr lang="sv-SE" sz="1200" dirty="0">
                <a:solidFill>
                  <a:srgbClr val="595959"/>
                </a:solidFill>
              </a:rPr>
              <a:t>(de hänger samman logiskt/arbetsflöde) och ’</a:t>
            </a:r>
            <a:r>
              <a:rPr lang="sv-SE" sz="1200" dirty="0" err="1">
                <a:solidFill>
                  <a:srgbClr val="595959"/>
                </a:solidFill>
              </a:rPr>
              <a:t>fill</a:t>
            </a:r>
            <a:r>
              <a:rPr lang="sv-SE" sz="1200" dirty="0">
                <a:solidFill>
                  <a:srgbClr val="595959"/>
                </a:solidFill>
              </a:rPr>
              <a:t> in the blanks’</a:t>
            </a:r>
          </a:p>
          <a:p>
            <a:pPr marL="0" lvl="1" indent="0">
              <a:buNone/>
            </a:pPr>
            <a:endParaRPr lang="sv-SE" sz="1200" dirty="0">
              <a:solidFill>
                <a:srgbClr val="595959"/>
              </a:solidFill>
            </a:endParaRPr>
          </a:p>
          <a:p>
            <a:pPr marL="0" lvl="1" indent="0">
              <a:buNone/>
            </a:pPr>
            <a:r>
              <a:rPr lang="sv-SE" sz="1200" dirty="0">
                <a:solidFill>
                  <a:srgbClr val="595959"/>
                </a:solidFill>
              </a:rPr>
              <a:t>Det finns olika varianter av detta koncept, främst för </a:t>
            </a:r>
            <a:r>
              <a:rPr lang="sv-SE" sz="1200" dirty="0" err="1">
                <a:solidFill>
                  <a:srgbClr val="595959"/>
                </a:solidFill>
              </a:rPr>
              <a:t>agile</a:t>
            </a:r>
            <a:r>
              <a:rPr lang="sv-SE" sz="1200" dirty="0">
                <a:solidFill>
                  <a:srgbClr val="595959"/>
                </a:solidFill>
              </a:rPr>
              <a:t> utveckling och i form av kortlekar. Något för digital produktutveckling generellt saknas. </a:t>
            </a:r>
          </a:p>
          <a:p>
            <a:pPr marL="0" lvl="1" indent="0">
              <a:buNone/>
            </a:pPr>
            <a:r>
              <a:rPr lang="sv-SE" sz="1200" i="1" dirty="0">
                <a:solidFill>
                  <a:srgbClr val="595959"/>
                </a:solidFill>
              </a:rPr>
              <a:t>Dessa fungerar i ett system med Board, Rule Cards och andra element.</a:t>
            </a:r>
          </a:p>
          <a:p>
            <a:pPr marL="0" lvl="1" indent="0">
              <a:buNone/>
            </a:pPr>
            <a:endParaRPr lang="sv-SE" sz="1200" dirty="0">
              <a:solidFill>
                <a:srgbClr val="595959"/>
              </a:solidFill>
            </a:endParaRPr>
          </a:p>
          <a:p>
            <a:pPr marL="0" lvl="1" indent="0">
              <a:buFont typeface="Arial" panose="020B0604020202020204" pitchFamily="34" charset="0"/>
              <a:buNone/>
            </a:pPr>
            <a:endParaRPr lang="sv-SE" sz="1200" dirty="0">
              <a:solidFill>
                <a:srgbClr val="595959"/>
              </a:solidFill>
            </a:endParaRPr>
          </a:p>
        </p:txBody>
      </p:sp>
      <p:pic>
        <p:nvPicPr>
          <p:cNvPr id="5" name="Picture 4">
            <a:extLst>
              <a:ext uri="{FF2B5EF4-FFF2-40B4-BE49-F238E27FC236}">
                <a16:creationId xmlns:a16="http://schemas.microsoft.com/office/drawing/2014/main" id="{CAA918D0-7F4C-8675-9AE8-CE81E31FED12}"/>
              </a:ext>
            </a:extLst>
          </p:cNvPr>
          <p:cNvPicPr>
            <a:picLocks noChangeAspect="1"/>
          </p:cNvPicPr>
          <p:nvPr/>
        </p:nvPicPr>
        <p:blipFill>
          <a:blip r:embed="rId2"/>
          <a:stretch>
            <a:fillRect/>
          </a:stretch>
        </p:blipFill>
        <p:spPr>
          <a:xfrm>
            <a:off x="19845" y="1515954"/>
            <a:ext cx="6498181" cy="3787710"/>
          </a:xfrm>
          <a:prstGeom prst="rect">
            <a:avLst/>
          </a:prstGeom>
        </p:spPr>
      </p:pic>
    </p:spTree>
    <p:extLst>
      <p:ext uri="{BB962C8B-B14F-4D97-AF65-F5344CB8AC3E}">
        <p14:creationId xmlns:p14="http://schemas.microsoft.com/office/powerpoint/2010/main" val="1426716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53CF00F-82D0-0DBA-75D5-1D01B4526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EE64FB-A65B-2A9F-1C4F-7DEB43FDFE26}"/>
              </a:ext>
            </a:extLst>
          </p:cNvPr>
          <p:cNvSpPr>
            <a:spLocks noGrp="1"/>
          </p:cNvSpPr>
          <p:nvPr>
            <p:ph type="title"/>
          </p:nvPr>
        </p:nvSpPr>
        <p:spPr>
          <a:xfrm>
            <a:off x="612648" y="548640"/>
            <a:ext cx="10945037" cy="1133856"/>
          </a:xfrm>
        </p:spPr>
        <p:txBody>
          <a:bodyPr anchor="t">
            <a:normAutofit/>
          </a:bodyPr>
          <a:lstStyle/>
          <a:p>
            <a:r>
              <a:rPr lang="sv-SE"/>
              <a:t>Agenda</a:t>
            </a:r>
          </a:p>
        </p:txBody>
      </p:sp>
      <p:graphicFrame>
        <p:nvGraphicFramePr>
          <p:cNvPr id="5" name="Content Placeholder 4">
            <a:extLst>
              <a:ext uri="{FF2B5EF4-FFF2-40B4-BE49-F238E27FC236}">
                <a16:creationId xmlns:a16="http://schemas.microsoft.com/office/drawing/2014/main" id="{89D3E170-CE8D-A206-9DC0-C6BE871235CA}"/>
              </a:ext>
            </a:extLst>
          </p:cNvPr>
          <p:cNvGraphicFramePr>
            <a:graphicFrameLocks noGrp="1"/>
          </p:cNvGraphicFramePr>
          <p:nvPr>
            <p:ph idx="1"/>
            <p:extLst>
              <p:ext uri="{E7BDC344-281C-4309-B0C6-D0EE65EED2A8}">
                <p202:designPr xmlns:p202="http://schemas.microsoft.com/office/powerpoint/2020/02/main">
                  <p202:designTagLst>
                    <p202:designTag name="ARCH:1:CLS" val="StackedSequentialRowTable"/>
                  </p202:designTagLst>
                </p202:designPr>
              </p:ext>
            </p:extLst>
          </p:nvPr>
        </p:nvGraphicFramePr>
        <p:xfrm>
          <a:off x="1092917" y="2029399"/>
          <a:ext cx="9984501" cy="4117660"/>
        </p:xfrm>
        <a:graphic>
          <a:graphicData uri="http://schemas.openxmlformats.org/drawingml/2006/table">
            <a:tbl>
              <a:tblPr bandRow="1">
                <a:noFill/>
                <a:tableStyleId>{5C22544A-7EE6-4342-B048-85BDC9FD1C3A}</a:tableStyleId>
              </a:tblPr>
              <a:tblGrid>
                <a:gridCol w="2254698">
                  <a:extLst>
                    <a:ext uri="{9D8B030D-6E8A-4147-A177-3AD203B41FA5}">
                      <a16:colId xmlns:a16="http://schemas.microsoft.com/office/drawing/2014/main" val="391807134"/>
                    </a:ext>
                  </a:extLst>
                </a:gridCol>
                <a:gridCol w="7729803">
                  <a:extLst>
                    <a:ext uri="{9D8B030D-6E8A-4147-A177-3AD203B41FA5}">
                      <a16:colId xmlns:a16="http://schemas.microsoft.com/office/drawing/2014/main" val="257488934"/>
                    </a:ext>
                  </a:extLst>
                </a:gridCol>
              </a:tblGrid>
              <a:tr h="823532">
                <a:tc>
                  <a:txBody>
                    <a:bodyPr/>
                    <a:lstStyle/>
                    <a:p>
                      <a:pPr>
                        <a:buNone/>
                      </a:pPr>
                      <a:r>
                        <a:rPr lang="sv-SE" sz="3300" b="1" cap="none" spc="0">
                          <a:solidFill>
                            <a:schemeClr val="accent1"/>
                          </a:solidFill>
                        </a:rPr>
                        <a:t>01</a:t>
                      </a:r>
                    </a:p>
                  </a:txBody>
                  <a:tcPr marL="141446" marR="141446" marT="141446" marB="141446" anchor="ctr">
                    <a:lnL w="12700" cmpd="sng">
                      <a:noFill/>
                      <a:prstDash val="solid"/>
                    </a:lnL>
                    <a:lnR w="12700" cmpd="sng">
                      <a:noFill/>
                      <a:prstDash val="solid"/>
                    </a:lnR>
                    <a:lnT w="6350" cap="flat" cmpd="sng" algn="ctr">
                      <a:noFill/>
                      <a:prstDash val="solid"/>
                    </a:lnT>
                    <a:lnB w="6350" cap="flat" cmpd="sng" algn="ctr">
                      <a:solidFill>
                        <a:schemeClr val="tx1"/>
                      </a:solidFill>
                      <a:prstDash val="solid"/>
                    </a:lnB>
                    <a:noFill/>
                  </a:tcPr>
                </a:tc>
                <a:tc>
                  <a:txBody>
                    <a:bodyPr/>
                    <a:lstStyle/>
                    <a:p>
                      <a:pPr algn="l">
                        <a:buNone/>
                      </a:pPr>
                      <a:r>
                        <a:rPr lang="en-GB" sz="2100" b="0" cap="none" spc="0">
                          <a:solidFill>
                            <a:schemeClr val="tx1"/>
                          </a:solidFill>
                        </a:rPr>
                        <a:t>Add a topic for the presentation</a:t>
                      </a:r>
                    </a:p>
                  </a:txBody>
                  <a:tcPr marL="141446" marR="141446" marT="141446" marB="141446" anchor="ctr">
                    <a:lnL w="12700" cmpd="sng">
                      <a:noFill/>
                      <a:prstDash val="solid"/>
                    </a:lnL>
                    <a:lnR w="12700" cmpd="sng">
                      <a:noFill/>
                      <a:prstDash val="solid"/>
                    </a:lnR>
                    <a:lnT w="6350" cap="flat" cmpd="sng" algn="ctr">
                      <a:noFill/>
                      <a:prstDash val="solid"/>
                    </a:lnT>
                    <a:lnB w="6350" cap="flat" cmpd="sng" algn="ctr">
                      <a:solidFill>
                        <a:schemeClr val="tx1"/>
                      </a:solidFill>
                      <a:prstDash val="solid"/>
                    </a:lnB>
                    <a:noFill/>
                  </a:tcPr>
                </a:tc>
                <a:extLst>
                  <a:ext uri="{0D108BD9-81ED-4DB2-BD59-A6C34878D82A}">
                    <a16:rowId xmlns:a16="http://schemas.microsoft.com/office/drawing/2014/main" val="3227776256"/>
                  </a:ext>
                </a:extLst>
              </a:tr>
              <a:tr h="823532">
                <a:tc>
                  <a:txBody>
                    <a:bodyPr/>
                    <a:lstStyle/>
                    <a:p>
                      <a:pPr>
                        <a:buNone/>
                      </a:pPr>
                      <a:r>
                        <a:rPr lang="sv-SE" sz="3300" b="1" cap="none" spc="0">
                          <a:solidFill>
                            <a:schemeClr val="accent1"/>
                          </a:solidFill>
                        </a:rPr>
                        <a:t>02</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GB" sz="2100" b="0" cap="none" spc="0">
                          <a:solidFill>
                            <a:schemeClr val="tx1"/>
                          </a:solidFill>
                        </a:rPr>
                        <a:t>Add a topic for the presentation</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736473299"/>
                  </a:ext>
                </a:extLst>
              </a:tr>
              <a:tr h="823532">
                <a:tc>
                  <a:txBody>
                    <a:bodyPr/>
                    <a:lstStyle/>
                    <a:p>
                      <a:pPr>
                        <a:buNone/>
                      </a:pPr>
                      <a:r>
                        <a:rPr lang="sv-SE" sz="3300" b="1" cap="none" spc="0">
                          <a:solidFill>
                            <a:schemeClr val="accent1"/>
                          </a:solidFill>
                        </a:rPr>
                        <a:t>03</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GB" sz="2100" b="0" cap="none" spc="0">
                          <a:solidFill>
                            <a:schemeClr val="tx1"/>
                          </a:solidFill>
                        </a:rPr>
                        <a:t>Add a topic for the presentation</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3108052331"/>
                  </a:ext>
                </a:extLst>
              </a:tr>
              <a:tr h="823532">
                <a:tc>
                  <a:txBody>
                    <a:bodyPr/>
                    <a:lstStyle/>
                    <a:p>
                      <a:pPr>
                        <a:buNone/>
                      </a:pPr>
                      <a:r>
                        <a:rPr lang="sv-SE" sz="3300" b="1" cap="none" spc="0">
                          <a:solidFill>
                            <a:schemeClr val="accent1"/>
                          </a:solidFill>
                        </a:rPr>
                        <a:t>04</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GB" sz="2100" b="0" cap="none" spc="0">
                          <a:solidFill>
                            <a:schemeClr val="tx1"/>
                          </a:solidFill>
                        </a:rPr>
                        <a:t>Add a topic for the presentation</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3331935342"/>
                  </a:ext>
                </a:extLst>
              </a:tr>
              <a:tr h="823532">
                <a:tc>
                  <a:txBody>
                    <a:bodyPr/>
                    <a:lstStyle/>
                    <a:p>
                      <a:pPr>
                        <a:buNone/>
                      </a:pPr>
                      <a:r>
                        <a:rPr lang="sv-SE" sz="3300" b="1" cap="none" spc="0">
                          <a:solidFill>
                            <a:schemeClr val="accent1"/>
                          </a:solidFill>
                        </a:rPr>
                        <a:t>05</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noFill/>
                      <a:prstDash val="solid"/>
                    </a:lnB>
                    <a:noFill/>
                  </a:tcPr>
                </a:tc>
                <a:tc>
                  <a:txBody>
                    <a:bodyPr/>
                    <a:lstStyle/>
                    <a:p>
                      <a:pPr algn="l">
                        <a:buNone/>
                      </a:pPr>
                      <a:r>
                        <a:rPr lang="en-GB" sz="2100" b="0" cap="none" spc="0">
                          <a:solidFill>
                            <a:schemeClr val="tx1"/>
                          </a:solidFill>
                        </a:rPr>
                        <a:t>Add a topic for the presentation</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noFill/>
                      <a:prstDash val="solid"/>
                    </a:lnB>
                    <a:noFill/>
                  </a:tcPr>
                </a:tc>
                <a:extLst>
                  <a:ext uri="{0D108BD9-81ED-4DB2-BD59-A6C34878D82A}">
                    <a16:rowId xmlns:a16="http://schemas.microsoft.com/office/drawing/2014/main" val="839012272"/>
                  </a:ext>
                </a:extLst>
              </a:tr>
            </a:tbl>
          </a:graphicData>
        </a:graphic>
      </p:graphicFrame>
    </p:spTree>
    <p:extLst>
      <p:ext uri="{BB962C8B-B14F-4D97-AF65-F5344CB8AC3E}">
        <p14:creationId xmlns:p14="http://schemas.microsoft.com/office/powerpoint/2010/main" val="31521160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DDAF84-791E-1A24-9018-E288381BE816}"/>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BE047066-B7AD-A00B-27B2-65FD1F820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A9B39ACE-2374-5134-7BC1-CC67E1FE3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51923-CF8C-83C0-30B8-13745FCCC594}"/>
              </a:ext>
            </a:extLst>
          </p:cNvPr>
          <p:cNvSpPr>
            <a:spLocks noGrp="1"/>
          </p:cNvSpPr>
          <p:nvPr>
            <p:ph type="title"/>
          </p:nvPr>
        </p:nvSpPr>
        <p:spPr>
          <a:xfrm>
            <a:off x="261209" y="215757"/>
            <a:ext cx="11562196" cy="739741"/>
          </a:xfrm>
        </p:spPr>
        <p:txBody>
          <a:bodyPr anchor="b">
            <a:normAutofit fontScale="90000"/>
          </a:bodyPr>
          <a:lstStyle/>
          <a:p>
            <a:r>
              <a:rPr lang="sv-SE" i="1" dirty="0"/>
              <a:t>Den komplexa helheten – Grunden för ’Konversationen’</a:t>
            </a:r>
          </a:p>
        </p:txBody>
      </p:sp>
      <p:pic>
        <p:nvPicPr>
          <p:cNvPr id="6" name="Picture 5">
            <a:extLst>
              <a:ext uri="{FF2B5EF4-FFF2-40B4-BE49-F238E27FC236}">
                <a16:creationId xmlns:a16="http://schemas.microsoft.com/office/drawing/2014/main" id="{E53F9EF4-CFC4-D0E5-0ED6-7D0E1D14AEEE}"/>
              </a:ext>
            </a:extLst>
          </p:cNvPr>
          <p:cNvPicPr>
            <a:picLocks noChangeAspect="1"/>
          </p:cNvPicPr>
          <p:nvPr/>
        </p:nvPicPr>
        <p:blipFill>
          <a:blip r:embed="rId3"/>
          <a:stretch>
            <a:fillRect/>
          </a:stretch>
        </p:blipFill>
        <p:spPr>
          <a:xfrm>
            <a:off x="148521" y="843628"/>
            <a:ext cx="8964762" cy="6014372"/>
          </a:xfrm>
          <a:prstGeom prst="rect">
            <a:avLst/>
          </a:prstGeom>
        </p:spPr>
      </p:pic>
      <p:sp>
        <p:nvSpPr>
          <p:cNvPr id="7" name="TextBox 6">
            <a:extLst>
              <a:ext uri="{FF2B5EF4-FFF2-40B4-BE49-F238E27FC236}">
                <a16:creationId xmlns:a16="http://schemas.microsoft.com/office/drawing/2014/main" id="{D664A541-4125-5373-DCE0-99111B845BD4}"/>
              </a:ext>
            </a:extLst>
          </p:cNvPr>
          <p:cNvSpPr txBox="1"/>
          <p:nvPr/>
        </p:nvSpPr>
        <p:spPr>
          <a:xfrm flipH="1">
            <a:off x="9352988" y="1460204"/>
            <a:ext cx="2470417" cy="5078313"/>
          </a:xfrm>
          <a:prstGeom prst="rect">
            <a:avLst/>
          </a:prstGeom>
          <a:noFill/>
        </p:spPr>
        <p:txBody>
          <a:bodyPr wrap="square" rtlCol="0">
            <a:spAutoFit/>
          </a:bodyPr>
          <a:lstStyle/>
          <a:p>
            <a:r>
              <a:rPr lang="sv-SE" dirty="0"/>
              <a:t>All utveckling, all design handlar alltid om en konversation omkring en förändring i verkligheten.</a:t>
            </a:r>
          </a:p>
          <a:p>
            <a:r>
              <a:rPr lang="sv-SE" dirty="0"/>
              <a:t>Med kunder, användare, team, materialet.</a:t>
            </a:r>
          </a:p>
          <a:p>
            <a:endParaRPr lang="sv-SE" dirty="0"/>
          </a:p>
          <a:p>
            <a:r>
              <a:rPr lang="sv-SE" dirty="0"/>
              <a:t>Detta är grunden för en sådan konversation</a:t>
            </a:r>
          </a:p>
          <a:p>
            <a:endParaRPr lang="sv-SE" dirty="0"/>
          </a:p>
          <a:p>
            <a:r>
              <a:rPr lang="sv-SE" dirty="0"/>
              <a:t>I analog form är det ännu ett </a:t>
            </a:r>
            <a:r>
              <a:rPr lang="sv-SE" dirty="0" err="1"/>
              <a:t>pattern</a:t>
            </a:r>
            <a:r>
              <a:rPr lang="sv-SE" dirty="0"/>
              <a:t>, i digital form en utmaning kring densitet och arbetsbarhet.</a:t>
            </a:r>
          </a:p>
        </p:txBody>
      </p:sp>
    </p:spTree>
    <p:extLst>
      <p:ext uri="{BB962C8B-B14F-4D97-AF65-F5344CB8AC3E}">
        <p14:creationId xmlns:p14="http://schemas.microsoft.com/office/powerpoint/2010/main" val="4100524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F6D2807-024B-BC6C-731C-8B1D88A101F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A5F6739-5FF0-C4F3-D354-891FBB983D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3C0114C7-79C7-9C8F-BE60-BA12AA5992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6B8E00-9CC0-B96D-3B05-0C6811F45BA7}"/>
              </a:ext>
            </a:extLst>
          </p:cNvPr>
          <p:cNvSpPr>
            <a:spLocks noGrp="1"/>
          </p:cNvSpPr>
          <p:nvPr>
            <p:ph type="title"/>
          </p:nvPr>
        </p:nvSpPr>
        <p:spPr>
          <a:xfrm>
            <a:off x="531629" y="215757"/>
            <a:ext cx="9699744" cy="739741"/>
          </a:xfrm>
        </p:spPr>
        <p:txBody>
          <a:bodyPr anchor="b">
            <a:normAutofit/>
          </a:bodyPr>
          <a:lstStyle/>
          <a:p>
            <a:r>
              <a:rPr lang="sv-SE" i="1" dirty="0"/>
              <a:t>’</a:t>
            </a:r>
            <a:r>
              <a:rPr lang="sv-SE" i="1" dirty="0" err="1"/>
              <a:t>Stickers</a:t>
            </a:r>
            <a:r>
              <a:rPr lang="sv-SE" i="1"/>
              <a:t>’ och </a:t>
            </a:r>
            <a:r>
              <a:rPr lang="sv-SE" i="1" dirty="0"/>
              <a:t>’</a:t>
            </a:r>
            <a:r>
              <a:rPr lang="sv-SE" i="1" dirty="0" err="1"/>
              <a:t>Rule</a:t>
            </a:r>
            <a:r>
              <a:rPr lang="sv-SE" i="1" dirty="0"/>
              <a:t> </a:t>
            </a:r>
            <a:r>
              <a:rPr lang="sv-SE" i="1" dirty="0" err="1"/>
              <a:t>Cards</a:t>
            </a:r>
            <a:r>
              <a:rPr lang="sv-SE" i="1" dirty="0"/>
              <a:t>’</a:t>
            </a:r>
          </a:p>
        </p:txBody>
      </p:sp>
      <p:pic>
        <p:nvPicPr>
          <p:cNvPr id="4" name="Picture 3">
            <a:extLst>
              <a:ext uri="{FF2B5EF4-FFF2-40B4-BE49-F238E27FC236}">
                <a16:creationId xmlns:a16="http://schemas.microsoft.com/office/drawing/2014/main" id="{4C64AC75-96DF-5BB1-F189-354D5A460F82}"/>
              </a:ext>
            </a:extLst>
          </p:cNvPr>
          <p:cNvPicPr>
            <a:picLocks noChangeAspect="1"/>
          </p:cNvPicPr>
          <p:nvPr/>
        </p:nvPicPr>
        <p:blipFill>
          <a:blip r:embed="rId3"/>
          <a:stretch>
            <a:fillRect/>
          </a:stretch>
        </p:blipFill>
        <p:spPr>
          <a:xfrm>
            <a:off x="1376030" y="1221865"/>
            <a:ext cx="3929616" cy="4515001"/>
          </a:xfrm>
          <a:prstGeom prst="rect">
            <a:avLst/>
          </a:prstGeom>
        </p:spPr>
      </p:pic>
      <p:sp>
        <p:nvSpPr>
          <p:cNvPr id="3" name="TextBox 2">
            <a:extLst>
              <a:ext uri="{FF2B5EF4-FFF2-40B4-BE49-F238E27FC236}">
                <a16:creationId xmlns:a16="http://schemas.microsoft.com/office/drawing/2014/main" id="{F3D7D757-81E2-73E3-19C5-8234F51F82B5}"/>
              </a:ext>
            </a:extLst>
          </p:cNvPr>
          <p:cNvSpPr txBox="1"/>
          <p:nvPr/>
        </p:nvSpPr>
        <p:spPr>
          <a:xfrm flipH="1">
            <a:off x="1596481" y="5804026"/>
            <a:ext cx="4499519" cy="646331"/>
          </a:xfrm>
          <a:prstGeom prst="rect">
            <a:avLst/>
          </a:prstGeom>
          <a:noFill/>
        </p:spPr>
        <p:txBody>
          <a:bodyPr wrap="square" rtlCol="0">
            <a:spAutoFit/>
          </a:bodyPr>
          <a:lstStyle/>
          <a:p>
            <a:r>
              <a:rPr lang="sv-SE" dirty="0"/>
              <a:t>Denna bygger vidare på </a:t>
            </a:r>
            <a:r>
              <a:rPr lang="sv-SE" dirty="0" err="1"/>
              <a:t>IASA’s</a:t>
            </a:r>
            <a:r>
              <a:rPr lang="sv-SE" dirty="0"/>
              <a:t> bok ’</a:t>
            </a:r>
            <a:r>
              <a:rPr lang="sv-SE" dirty="0" err="1"/>
              <a:t>Arkitekturell</a:t>
            </a:r>
            <a:r>
              <a:rPr lang="sv-SE" dirty="0"/>
              <a:t> förmåga’</a:t>
            </a:r>
          </a:p>
        </p:txBody>
      </p:sp>
      <p:sp>
        <p:nvSpPr>
          <p:cNvPr id="5" name="TextBox 4">
            <a:extLst>
              <a:ext uri="{FF2B5EF4-FFF2-40B4-BE49-F238E27FC236}">
                <a16:creationId xmlns:a16="http://schemas.microsoft.com/office/drawing/2014/main" id="{A73D5039-B794-5C21-A2CF-0E523E31A975}"/>
              </a:ext>
            </a:extLst>
          </p:cNvPr>
          <p:cNvSpPr txBox="1"/>
          <p:nvPr/>
        </p:nvSpPr>
        <p:spPr>
          <a:xfrm flipH="1">
            <a:off x="6374043" y="5804026"/>
            <a:ext cx="4875204" cy="646331"/>
          </a:xfrm>
          <a:prstGeom prst="rect">
            <a:avLst/>
          </a:prstGeom>
          <a:noFill/>
        </p:spPr>
        <p:txBody>
          <a:bodyPr wrap="square" rtlCol="0">
            <a:spAutoFit/>
          </a:bodyPr>
          <a:lstStyle/>
          <a:p>
            <a:r>
              <a:rPr lang="sv-SE" dirty="0"/>
              <a:t>Sticker som memento eller </a:t>
            </a:r>
            <a:r>
              <a:rPr lang="sv-SE" dirty="0" err="1"/>
              <a:t>Rule-Card</a:t>
            </a:r>
            <a:r>
              <a:rPr lang="sv-SE" dirty="0"/>
              <a:t> i mycket enkel form</a:t>
            </a:r>
          </a:p>
        </p:txBody>
      </p:sp>
      <p:pic>
        <p:nvPicPr>
          <p:cNvPr id="7" name="Picture 6">
            <a:extLst>
              <a:ext uri="{FF2B5EF4-FFF2-40B4-BE49-F238E27FC236}">
                <a16:creationId xmlns:a16="http://schemas.microsoft.com/office/drawing/2014/main" id="{308CA602-1707-2216-84EB-87F5C1B15A96}"/>
              </a:ext>
            </a:extLst>
          </p:cNvPr>
          <p:cNvPicPr>
            <a:picLocks noChangeAspect="1"/>
          </p:cNvPicPr>
          <p:nvPr/>
        </p:nvPicPr>
        <p:blipFill>
          <a:blip r:embed="rId4"/>
          <a:stretch>
            <a:fillRect/>
          </a:stretch>
        </p:blipFill>
        <p:spPr>
          <a:xfrm>
            <a:off x="5767035" y="1051647"/>
            <a:ext cx="5689432" cy="4770281"/>
          </a:xfrm>
          <a:prstGeom prst="rect">
            <a:avLst/>
          </a:prstGeom>
        </p:spPr>
      </p:pic>
    </p:spTree>
    <p:extLst>
      <p:ext uri="{BB962C8B-B14F-4D97-AF65-F5344CB8AC3E}">
        <p14:creationId xmlns:p14="http://schemas.microsoft.com/office/powerpoint/2010/main" val="2469346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5A5BFFD-1336-72B8-17CB-F95434C081F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BAB5058-0C82-3930-E2CB-C258DB720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98879E7-1DE7-5046-6F5F-1D76EE1487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76AB74-BACC-C83A-D207-FC5BBE897170}"/>
              </a:ext>
            </a:extLst>
          </p:cNvPr>
          <p:cNvSpPr>
            <a:spLocks noGrp="1"/>
          </p:cNvSpPr>
          <p:nvPr>
            <p:ph type="title"/>
          </p:nvPr>
        </p:nvSpPr>
        <p:spPr>
          <a:xfrm>
            <a:off x="1952481" y="215757"/>
            <a:ext cx="8278891" cy="739741"/>
          </a:xfrm>
        </p:spPr>
        <p:txBody>
          <a:bodyPr anchor="b">
            <a:normAutofit/>
          </a:bodyPr>
          <a:lstStyle/>
          <a:p>
            <a:r>
              <a:rPr lang="sv-SE" i="1" dirty="0"/>
              <a:t>’Cue-cards’</a:t>
            </a:r>
          </a:p>
        </p:txBody>
      </p:sp>
      <p:pic>
        <p:nvPicPr>
          <p:cNvPr id="5" name="Picture 4">
            <a:extLst>
              <a:ext uri="{FF2B5EF4-FFF2-40B4-BE49-F238E27FC236}">
                <a16:creationId xmlns:a16="http://schemas.microsoft.com/office/drawing/2014/main" id="{4B3372F4-2D01-CEED-B76F-B6C05BECAD4A}"/>
              </a:ext>
            </a:extLst>
          </p:cNvPr>
          <p:cNvPicPr>
            <a:picLocks noChangeAspect="1"/>
          </p:cNvPicPr>
          <p:nvPr/>
        </p:nvPicPr>
        <p:blipFill>
          <a:blip r:embed="rId3"/>
          <a:stretch>
            <a:fillRect/>
          </a:stretch>
        </p:blipFill>
        <p:spPr>
          <a:xfrm>
            <a:off x="74467" y="936705"/>
            <a:ext cx="11706124" cy="5705538"/>
          </a:xfrm>
          <a:prstGeom prst="rect">
            <a:avLst/>
          </a:prstGeom>
        </p:spPr>
      </p:pic>
    </p:spTree>
    <p:extLst>
      <p:ext uri="{BB962C8B-B14F-4D97-AF65-F5344CB8AC3E}">
        <p14:creationId xmlns:p14="http://schemas.microsoft.com/office/powerpoint/2010/main" val="3834704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CD4B78-13E2-9E9B-D63E-CBD9E9ED389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270F53C2-B5F0-9F94-C46E-CFFFDE6B5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5F82725-AE30-9401-5C2F-A70CE2696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A236DD-1C44-E979-4B94-30D3CF09DFB5}"/>
              </a:ext>
            </a:extLst>
          </p:cNvPr>
          <p:cNvSpPr>
            <a:spLocks noGrp="1"/>
          </p:cNvSpPr>
          <p:nvPr>
            <p:ph type="title"/>
          </p:nvPr>
        </p:nvSpPr>
        <p:spPr>
          <a:xfrm>
            <a:off x="1952481" y="215757"/>
            <a:ext cx="8278891" cy="739741"/>
          </a:xfrm>
        </p:spPr>
        <p:txBody>
          <a:bodyPr anchor="b">
            <a:normAutofit/>
          </a:bodyPr>
          <a:lstStyle/>
          <a:p>
            <a:r>
              <a:rPr lang="sv-SE" i="1" dirty="0"/>
              <a:t>’Game Board’ – Studie av form</a:t>
            </a:r>
          </a:p>
        </p:txBody>
      </p:sp>
      <p:pic>
        <p:nvPicPr>
          <p:cNvPr id="4" name="Picture 3">
            <a:extLst>
              <a:ext uri="{FF2B5EF4-FFF2-40B4-BE49-F238E27FC236}">
                <a16:creationId xmlns:a16="http://schemas.microsoft.com/office/drawing/2014/main" id="{E68060BB-9942-FBDB-F3FE-755D3D0DF527}"/>
              </a:ext>
            </a:extLst>
          </p:cNvPr>
          <p:cNvPicPr>
            <a:picLocks noChangeAspect="1"/>
          </p:cNvPicPr>
          <p:nvPr/>
        </p:nvPicPr>
        <p:blipFill>
          <a:blip r:embed="rId3"/>
          <a:stretch>
            <a:fillRect/>
          </a:stretch>
        </p:blipFill>
        <p:spPr>
          <a:xfrm>
            <a:off x="1440335" y="880194"/>
            <a:ext cx="8116260" cy="5977805"/>
          </a:xfrm>
          <a:prstGeom prst="rect">
            <a:avLst/>
          </a:prstGeom>
        </p:spPr>
      </p:pic>
    </p:spTree>
    <p:extLst>
      <p:ext uri="{BB962C8B-B14F-4D97-AF65-F5344CB8AC3E}">
        <p14:creationId xmlns:p14="http://schemas.microsoft.com/office/powerpoint/2010/main" val="748045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7C1909-6E81-2470-9652-4FDD1BDFA26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EAE0B51E-F643-2C08-DA66-E86075DD0D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54EFBF72-0FB4-CE17-EB0B-74E015F7AE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DB3870-082D-F0F1-6900-67972A2EB3A1}"/>
              </a:ext>
            </a:extLst>
          </p:cNvPr>
          <p:cNvSpPr>
            <a:spLocks noGrp="1"/>
          </p:cNvSpPr>
          <p:nvPr>
            <p:ph type="title"/>
          </p:nvPr>
        </p:nvSpPr>
        <p:spPr>
          <a:xfrm>
            <a:off x="1952481" y="215757"/>
            <a:ext cx="8278891" cy="739741"/>
          </a:xfrm>
        </p:spPr>
        <p:txBody>
          <a:bodyPr anchor="b">
            <a:normAutofit/>
          </a:bodyPr>
          <a:lstStyle/>
          <a:p>
            <a:r>
              <a:rPr lang="sv-SE" i="1" dirty="0"/>
              <a:t>’the Mini Rogue’</a:t>
            </a:r>
          </a:p>
        </p:txBody>
      </p:sp>
      <p:pic>
        <p:nvPicPr>
          <p:cNvPr id="5" name="Picture 4">
            <a:extLst>
              <a:ext uri="{FF2B5EF4-FFF2-40B4-BE49-F238E27FC236}">
                <a16:creationId xmlns:a16="http://schemas.microsoft.com/office/drawing/2014/main" id="{733DD5DF-DFCA-EA9B-C25C-EB03A6388171}"/>
              </a:ext>
            </a:extLst>
          </p:cNvPr>
          <p:cNvPicPr>
            <a:picLocks noChangeAspect="1"/>
          </p:cNvPicPr>
          <p:nvPr/>
        </p:nvPicPr>
        <p:blipFill>
          <a:blip r:embed="rId3"/>
          <a:stretch>
            <a:fillRect/>
          </a:stretch>
        </p:blipFill>
        <p:spPr>
          <a:xfrm>
            <a:off x="2877017" y="927722"/>
            <a:ext cx="5913392" cy="5930277"/>
          </a:xfrm>
          <a:prstGeom prst="rect">
            <a:avLst/>
          </a:prstGeom>
        </p:spPr>
      </p:pic>
      <p:sp>
        <p:nvSpPr>
          <p:cNvPr id="3" name="TextBox 2">
            <a:extLst>
              <a:ext uri="{FF2B5EF4-FFF2-40B4-BE49-F238E27FC236}">
                <a16:creationId xmlns:a16="http://schemas.microsoft.com/office/drawing/2014/main" id="{CF9F59C1-BC98-F9FB-7616-B13E7A113B8E}"/>
              </a:ext>
            </a:extLst>
          </p:cNvPr>
          <p:cNvSpPr txBox="1"/>
          <p:nvPr/>
        </p:nvSpPr>
        <p:spPr>
          <a:xfrm flipH="1">
            <a:off x="9197007" y="1141228"/>
            <a:ext cx="2743355" cy="5355312"/>
          </a:xfrm>
          <a:prstGeom prst="rect">
            <a:avLst/>
          </a:prstGeom>
          <a:noFill/>
        </p:spPr>
        <p:txBody>
          <a:bodyPr wrap="square" rtlCol="0">
            <a:spAutoFit/>
          </a:bodyPr>
          <a:lstStyle/>
          <a:p>
            <a:r>
              <a:rPr lang="sv-SE" dirty="0"/>
              <a:t>Ännu ett verktyg för ’konversationen’, en dialogmodell. </a:t>
            </a:r>
          </a:p>
          <a:p>
            <a:endParaRPr lang="sv-SE" dirty="0"/>
          </a:p>
          <a:p>
            <a:r>
              <a:rPr lang="sv-SE" dirty="0"/>
              <a:t>Den innefattar typiska moment/element i en utforskande digital produkt-design process </a:t>
            </a:r>
            <a:r>
              <a:rPr lang="sv-SE" dirty="0" err="1"/>
              <a:t>inkl</a:t>
            </a:r>
            <a:r>
              <a:rPr lang="sv-SE" dirty="0"/>
              <a:t> att tvingas ha med användare och att bygga på produkten</a:t>
            </a:r>
          </a:p>
          <a:p>
            <a:endParaRPr lang="sv-SE" dirty="0"/>
          </a:p>
          <a:p>
            <a:r>
              <a:rPr lang="sv-SE" dirty="0"/>
              <a:t>En grid etablerar en ordning (grid principle)</a:t>
            </a:r>
          </a:p>
          <a:p>
            <a:r>
              <a:rPr lang="sv-SE" dirty="0"/>
              <a:t>Rörelsen är begränsad (contraints principle)</a:t>
            </a:r>
          </a:p>
          <a:p>
            <a:endParaRPr lang="sv-SE" dirty="0"/>
          </a:p>
          <a:p>
            <a:r>
              <a:rPr lang="sv-SE" dirty="0"/>
              <a:t>Styrning kan vara ’done’ eller ’timebox’</a:t>
            </a:r>
          </a:p>
        </p:txBody>
      </p:sp>
    </p:spTree>
    <p:extLst>
      <p:ext uri="{BB962C8B-B14F-4D97-AF65-F5344CB8AC3E}">
        <p14:creationId xmlns:p14="http://schemas.microsoft.com/office/powerpoint/2010/main" val="25023548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9C28CE-DF03-2022-9E2A-DCADE71C3ED8}"/>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F58A03B9-083C-CFE8-A6AB-473044C85B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BA021F87-1E5E-274D-429E-43DAC7184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82BE78-7466-1D64-12FF-B58D8800AF6E}"/>
              </a:ext>
            </a:extLst>
          </p:cNvPr>
          <p:cNvSpPr>
            <a:spLocks noGrp="1"/>
          </p:cNvSpPr>
          <p:nvPr>
            <p:ph type="title"/>
          </p:nvPr>
        </p:nvSpPr>
        <p:spPr>
          <a:xfrm>
            <a:off x="1952481" y="215757"/>
            <a:ext cx="8719236" cy="739741"/>
          </a:xfrm>
        </p:spPr>
        <p:txBody>
          <a:bodyPr anchor="b">
            <a:normAutofit/>
          </a:bodyPr>
          <a:lstStyle/>
          <a:p>
            <a:r>
              <a:rPr lang="sv-SE" i="1" dirty="0"/>
              <a:t>’Den Sociala Arkitekturdimensionen’</a:t>
            </a:r>
          </a:p>
        </p:txBody>
      </p:sp>
      <p:pic>
        <p:nvPicPr>
          <p:cNvPr id="4" name="Picture 3">
            <a:extLst>
              <a:ext uri="{FF2B5EF4-FFF2-40B4-BE49-F238E27FC236}">
                <a16:creationId xmlns:a16="http://schemas.microsoft.com/office/drawing/2014/main" id="{546D0640-2C01-AA5E-3525-0A99FF6F3817}"/>
              </a:ext>
            </a:extLst>
          </p:cNvPr>
          <p:cNvPicPr>
            <a:picLocks noChangeAspect="1"/>
          </p:cNvPicPr>
          <p:nvPr/>
        </p:nvPicPr>
        <p:blipFill>
          <a:blip r:embed="rId3"/>
          <a:stretch>
            <a:fillRect/>
          </a:stretch>
        </p:blipFill>
        <p:spPr>
          <a:xfrm>
            <a:off x="1952481" y="1171255"/>
            <a:ext cx="6583760" cy="4595633"/>
          </a:xfrm>
          <a:prstGeom prst="rect">
            <a:avLst/>
          </a:prstGeom>
        </p:spPr>
      </p:pic>
      <p:sp>
        <p:nvSpPr>
          <p:cNvPr id="3" name="TextBox 2">
            <a:extLst>
              <a:ext uri="{FF2B5EF4-FFF2-40B4-BE49-F238E27FC236}">
                <a16:creationId xmlns:a16="http://schemas.microsoft.com/office/drawing/2014/main" id="{CCBEDBFB-64A8-46EF-443B-1B292C0ABD22}"/>
              </a:ext>
            </a:extLst>
          </p:cNvPr>
          <p:cNvSpPr txBox="1"/>
          <p:nvPr/>
        </p:nvSpPr>
        <p:spPr>
          <a:xfrm flipH="1">
            <a:off x="9197007" y="1523999"/>
            <a:ext cx="2722090" cy="4801314"/>
          </a:xfrm>
          <a:prstGeom prst="rect">
            <a:avLst/>
          </a:prstGeom>
          <a:noFill/>
        </p:spPr>
        <p:txBody>
          <a:bodyPr wrap="square" rtlCol="0">
            <a:spAutoFit/>
          </a:bodyPr>
          <a:lstStyle/>
          <a:p>
            <a:r>
              <a:rPr lang="sv-SE" dirty="0"/>
              <a:t>Digitala produkter är en del av vårt samhälle och detta är ett experiment(2024) att adressera detta</a:t>
            </a:r>
          </a:p>
          <a:p>
            <a:r>
              <a:rPr lang="sv-SE" dirty="0"/>
              <a:t>Syftet är en bredare förståelse för vad digitala produkter faktiskt behöver ta hänsyn till och en dimension vid design av sammanhållenhet</a:t>
            </a:r>
          </a:p>
          <a:p>
            <a:endParaRPr lang="sv-SE" dirty="0"/>
          </a:p>
          <a:p>
            <a:r>
              <a:rPr lang="sv-SE" i="1" dirty="0"/>
              <a:t>Viks ihop till en 3D-modell med actors.</a:t>
            </a:r>
          </a:p>
          <a:p>
            <a:endParaRPr lang="sv-SE" dirty="0"/>
          </a:p>
          <a:p>
            <a:r>
              <a:rPr lang="sv-SE" i="1" dirty="0"/>
              <a:t>Inspiration ’Cities for People’(Gehl)</a:t>
            </a:r>
          </a:p>
        </p:txBody>
      </p:sp>
    </p:spTree>
    <p:extLst>
      <p:ext uri="{BB962C8B-B14F-4D97-AF65-F5344CB8AC3E}">
        <p14:creationId xmlns:p14="http://schemas.microsoft.com/office/powerpoint/2010/main" val="2211815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329FBA3-4C16-9CF3-C6D4-A1170ACEB5C8}"/>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35C2112-72F0-C947-BB25-AD5424591B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FC3E36C6-FBCE-F671-6D51-170A4532C420}"/>
              </a:ext>
            </a:extLst>
          </p:cNvPr>
          <p:cNvSpPr>
            <a:spLocks noGrp="1"/>
          </p:cNvSpPr>
          <p:nvPr>
            <p:ph type="title"/>
          </p:nvPr>
        </p:nvSpPr>
        <p:spPr>
          <a:xfrm>
            <a:off x="614678" y="768627"/>
            <a:ext cx="2592546" cy="5414048"/>
          </a:xfrm>
        </p:spPr>
        <p:txBody>
          <a:bodyPr anchor="t">
            <a:normAutofit/>
          </a:bodyPr>
          <a:lstStyle/>
          <a:p>
            <a:r>
              <a:rPr lang="sv-SE" i="1" dirty="0"/>
              <a:t>Om</a:t>
            </a:r>
          </a:p>
        </p:txBody>
      </p:sp>
      <p:sp>
        <p:nvSpPr>
          <p:cNvPr id="3" name="Content Placeholder 2">
            <a:extLst>
              <a:ext uri="{FF2B5EF4-FFF2-40B4-BE49-F238E27FC236}">
                <a16:creationId xmlns:a16="http://schemas.microsoft.com/office/drawing/2014/main" id="{7B4B0E28-01FD-EB50-4204-D68CC8A701E7}"/>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2429301" y="768626"/>
            <a:ext cx="8784177" cy="5593291"/>
          </a:xfrm>
        </p:spPr>
        <p:txBody>
          <a:bodyPr>
            <a:normAutofit/>
          </a:bodyPr>
          <a:lstStyle/>
          <a:p>
            <a:pPr marL="0" lvl="1" indent="0">
              <a:buNone/>
            </a:pPr>
            <a:r>
              <a:rPr lang="sv-SE" sz="2000" dirty="0"/>
              <a:t>Vi är en praktiserande kollektiv gruppering kring digital produktutveckling som vill utforska och lära oss utifrån nya sätt så som, 'Enterprise Design’ och arkitektur+design/ArkDes, SoftwareEngineering och Agila sätt. Inom ramen för detta ser vi att det finns metodiker, mindset och verktyg att hämta, men vi tror detta skulle kunna hitta en mera praktisk, användbar form för diffusion i verksamheter och för att rusta medarbetare och team. Både för tillverkare och deras kunder som skall införa dessa produkter, en tillverkare ingår alltid hela produktens livscykel, även efter installation, konkret, indirekt via support men även som brand.</a:t>
            </a:r>
          </a:p>
          <a:p>
            <a:pPr marL="0" lvl="1" indent="0">
              <a:buNone/>
            </a:pPr>
            <a:r>
              <a:rPr lang="sv-SE" sz="2000" dirty="0"/>
              <a:t>För verksamheter innebär digitala produkter utifrån att de är så allestädes att det behövs praktiska verktyg för att stärka sin egen makt och ta kontroll över hur behoven faktiskt löses.</a:t>
            </a:r>
          </a:p>
          <a:p>
            <a:pPr marL="0" lvl="1" indent="0">
              <a:buNone/>
            </a:pPr>
            <a:r>
              <a:rPr lang="sv-SE" sz="2000" dirty="0"/>
              <a:t>Vår kollektiva gruppering ansluter till den sedan länge </a:t>
            </a:r>
            <a:r>
              <a:rPr lang="sv-SE" sz="2000" dirty="0" err="1"/>
              <a:t>etalberade</a:t>
            </a:r>
            <a:r>
              <a:rPr lang="sv-SE" sz="2000" dirty="0"/>
              <a:t> formen ’collective </a:t>
            </a:r>
            <a:r>
              <a:rPr lang="sv-SE" sz="2000" dirty="0" err="1"/>
              <a:t>of</a:t>
            </a:r>
            <a:r>
              <a:rPr lang="sv-SE" sz="2000" dirty="0"/>
              <a:t> </a:t>
            </a:r>
            <a:r>
              <a:rPr lang="sv-SE" sz="2000" dirty="0" err="1"/>
              <a:t>individual</a:t>
            </a:r>
            <a:r>
              <a:rPr lang="sv-SE" sz="2000" dirty="0"/>
              <a:t> professionals’, typ ’Die Brucke’ inkl avant garde-inslaget i form av praktiskt arbete och att utmana det etablerade.</a:t>
            </a:r>
          </a:p>
          <a:p>
            <a:pPr marL="0" lvl="1" indent="0">
              <a:buNone/>
            </a:pPr>
            <a:r>
              <a:rPr lang="sv-SE" sz="2000" dirty="0"/>
              <a:t>För att praktiskt begränsa och utforska möjligheter inom en specifik domän adresseras här ’informationsförvaltning’ som är en bra vertikal både i det digitala landskapet och samhälle. </a:t>
            </a:r>
          </a:p>
          <a:p>
            <a:pPr marL="0" lvl="1" indent="0">
              <a:buNone/>
            </a:pPr>
            <a:endParaRPr lang="sv-SE" sz="2000" dirty="0"/>
          </a:p>
          <a:p>
            <a:pPr marL="342900" lvl="1" indent="-342900">
              <a:buFontTx/>
              <a:buChar char="-"/>
            </a:pPr>
            <a:endParaRPr lang="sv-SE" sz="2000" dirty="0"/>
          </a:p>
        </p:txBody>
      </p:sp>
    </p:spTree>
    <p:extLst>
      <p:ext uri="{BB962C8B-B14F-4D97-AF65-F5344CB8AC3E}">
        <p14:creationId xmlns:p14="http://schemas.microsoft.com/office/powerpoint/2010/main" val="3082281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B6D1B23-ECBB-42DB-4E15-A74CD19D156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4FA6D79-6971-2952-1CCB-06E88EC10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924494DB-4E6D-0955-B025-41137663DCEB}"/>
              </a:ext>
            </a:extLst>
          </p:cNvPr>
          <p:cNvSpPr>
            <a:spLocks noGrp="1"/>
          </p:cNvSpPr>
          <p:nvPr>
            <p:ph type="title"/>
          </p:nvPr>
        </p:nvSpPr>
        <p:spPr>
          <a:xfrm>
            <a:off x="614677" y="1543849"/>
            <a:ext cx="2685113" cy="4638825"/>
          </a:xfrm>
        </p:spPr>
        <p:txBody>
          <a:bodyPr anchor="t">
            <a:normAutofit/>
          </a:bodyPr>
          <a:lstStyle/>
          <a:p>
            <a:r>
              <a:rPr lang="sv-SE" i="1" dirty="0"/>
              <a:t>Antagande</a:t>
            </a:r>
            <a:br>
              <a:rPr lang="sv-SE" i="1" dirty="0"/>
            </a:br>
            <a:br>
              <a:rPr lang="sv-SE" i="1" dirty="0"/>
            </a:br>
            <a:br>
              <a:rPr lang="sv-SE" i="1" dirty="0"/>
            </a:br>
            <a:br>
              <a:rPr lang="sv-SE" i="1" dirty="0"/>
            </a:br>
            <a:r>
              <a:rPr lang="sv-SE" i="1" dirty="0"/>
              <a:t>Frågor</a:t>
            </a:r>
          </a:p>
        </p:txBody>
      </p:sp>
      <p:sp>
        <p:nvSpPr>
          <p:cNvPr id="3" name="Content Placeholder 2">
            <a:extLst>
              <a:ext uri="{FF2B5EF4-FFF2-40B4-BE49-F238E27FC236}">
                <a16:creationId xmlns:a16="http://schemas.microsoft.com/office/drawing/2014/main" id="{6446341A-E3DA-34FE-19BA-84E9BB12BBE6}"/>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3299790" y="1543849"/>
            <a:ext cx="7913688" cy="4818068"/>
          </a:xfrm>
        </p:spPr>
        <p:txBody>
          <a:bodyPr>
            <a:normAutofit/>
          </a:bodyPr>
          <a:lstStyle/>
          <a:p>
            <a:pPr marL="0" lvl="1" indent="0">
              <a:buNone/>
            </a:pPr>
            <a:r>
              <a:rPr lang="sv-SE" sz="2000" dirty="0"/>
              <a:t>Det är inte enkelt att ta fram digitala produkter. Det blir ofta fel av olika slag och magnitud. Produkten blir fel. Det blir fel produkt. Använbarhetsproblem. Funktionalitet saknas. </a:t>
            </a:r>
          </a:p>
          <a:p>
            <a:pPr marL="0" lvl="1" indent="0">
              <a:buNone/>
            </a:pPr>
            <a:r>
              <a:rPr lang="sv-SE" sz="2000" dirty="0"/>
              <a:t>En orsak är att verksamheter som sysslar med sin kärnverksamhet inte alltid har förmåga kring digitalisering. Kommunikation, missförstånd, kunskapsöverföring, organisation, bristnade metodiker kring de som då kallas in för att arbeta med digitalisering, är en annan orsak. </a:t>
            </a:r>
          </a:p>
          <a:p>
            <a:pPr marL="0" lvl="1" indent="0">
              <a:buNone/>
            </a:pPr>
            <a:endParaRPr lang="sv-SE" sz="2000" dirty="0"/>
          </a:p>
          <a:p>
            <a:pPr marL="0" lvl="1" indent="0">
              <a:buNone/>
            </a:pPr>
            <a:r>
              <a:rPr lang="sv-SE" sz="2000" dirty="0"/>
              <a:t>Har ni sett samma sak? Är vi åt rätt håll?</a:t>
            </a:r>
          </a:p>
          <a:p>
            <a:pPr marL="0" lvl="1" indent="0">
              <a:buNone/>
            </a:pPr>
            <a:endParaRPr lang="sv-SE" sz="2000" i="1" dirty="0"/>
          </a:p>
          <a:p>
            <a:pPr marL="0" lvl="1" indent="0">
              <a:buNone/>
            </a:pPr>
            <a:r>
              <a:rPr lang="sv-SE" sz="2000" i="1" dirty="0"/>
              <a:t>Alltså, detta handlar om grundproblemet, mycket kortfattat. Är vi rätt ute här, existerar själva detta grundproblem.</a:t>
            </a:r>
          </a:p>
        </p:txBody>
      </p:sp>
    </p:spTree>
    <p:extLst>
      <p:ext uri="{BB962C8B-B14F-4D97-AF65-F5344CB8AC3E}">
        <p14:creationId xmlns:p14="http://schemas.microsoft.com/office/powerpoint/2010/main" val="505235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5CC44DE-DF15-B230-80E5-0F7EB6F788C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0F9069-5625-467E-C44B-1C95D1DBA3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E8D528DD-FC07-74E3-40CB-6DD440B76EEB}"/>
              </a:ext>
            </a:extLst>
          </p:cNvPr>
          <p:cNvSpPr>
            <a:spLocks noGrp="1"/>
          </p:cNvSpPr>
          <p:nvPr>
            <p:ph type="title"/>
          </p:nvPr>
        </p:nvSpPr>
        <p:spPr>
          <a:xfrm>
            <a:off x="614677" y="1543849"/>
            <a:ext cx="2936905" cy="4638825"/>
          </a:xfrm>
        </p:spPr>
        <p:txBody>
          <a:bodyPr anchor="t">
            <a:normAutofit/>
          </a:bodyPr>
          <a:lstStyle/>
          <a:p>
            <a:r>
              <a:rPr lang="sv-SE" i="1" dirty="0"/>
              <a:t>Constraints</a:t>
            </a:r>
            <a:br>
              <a:rPr lang="sv-SE" i="1" dirty="0"/>
            </a:br>
            <a:br>
              <a:rPr lang="sv-SE" i="1" dirty="0"/>
            </a:br>
            <a:r>
              <a:rPr lang="sv-SE" i="1" dirty="0"/>
              <a:t>Frågor</a:t>
            </a:r>
          </a:p>
        </p:txBody>
      </p:sp>
      <p:sp>
        <p:nvSpPr>
          <p:cNvPr id="3" name="Content Placeholder 2">
            <a:extLst>
              <a:ext uri="{FF2B5EF4-FFF2-40B4-BE49-F238E27FC236}">
                <a16:creationId xmlns:a16="http://schemas.microsoft.com/office/drawing/2014/main" id="{48BB63A8-8A28-21B8-3755-BC4EA219A0FF}"/>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3366052" y="1543849"/>
            <a:ext cx="7847426" cy="4818068"/>
          </a:xfrm>
        </p:spPr>
        <p:txBody>
          <a:bodyPr>
            <a:normAutofit lnSpcReduction="10000"/>
          </a:bodyPr>
          <a:lstStyle/>
          <a:p>
            <a:pPr marL="0" lvl="1" indent="0">
              <a:buNone/>
            </a:pPr>
            <a:r>
              <a:rPr lang="sv-SE" sz="2000" dirty="0"/>
              <a:t>Utifrån erfarenhet och olika engagemang inom ’informationsförvaltning’ är en ansats att begränsa scope, införa constraints genom att utgå från o adressera denna domän. </a:t>
            </a:r>
          </a:p>
          <a:p>
            <a:pPr marL="0" lvl="1" indent="0">
              <a:buNone/>
            </a:pPr>
            <a:endParaRPr lang="sv-SE" sz="2000" dirty="0"/>
          </a:p>
          <a:p>
            <a:pPr marL="0" lvl="1" indent="0">
              <a:buNone/>
            </a:pPr>
            <a:r>
              <a:rPr lang="sv-SE" sz="2000" dirty="0"/>
              <a:t>En insikt då, är att det som finns kring stöd o metodiker, Näringslivets Arkivråd inräknat, behöver komplement. </a:t>
            </a:r>
          </a:p>
          <a:p>
            <a:pPr marL="342900" lvl="1" indent="-342900">
              <a:buFontTx/>
              <a:buChar char="-"/>
            </a:pPr>
            <a:r>
              <a:rPr lang="sv-SE" sz="2000" dirty="0"/>
              <a:t>Problemförståelse är ofta grund</a:t>
            </a:r>
          </a:p>
          <a:p>
            <a:pPr marL="342900" lvl="1" indent="-342900">
              <a:buFontTx/>
              <a:buChar char="-"/>
            </a:pPr>
            <a:r>
              <a:rPr lang="sv-SE" sz="2000" dirty="0"/>
              <a:t>Sammanhang är för smalt</a:t>
            </a:r>
          </a:p>
          <a:p>
            <a:pPr marL="342900" lvl="1" indent="-342900">
              <a:buFontTx/>
              <a:buChar char="-"/>
            </a:pPr>
            <a:r>
              <a:rPr lang="sv-SE" sz="2000" dirty="0"/>
              <a:t>Det är för waterfall, för teoretiskt</a:t>
            </a:r>
          </a:p>
          <a:p>
            <a:pPr marL="342900" lvl="1" indent="-342900">
              <a:buFontTx/>
              <a:buChar char="-"/>
            </a:pPr>
            <a:r>
              <a:rPr lang="sv-SE" sz="2000" dirty="0"/>
              <a:t>Avsaknad av kunskap om 'det digitala materialet', m.m.</a:t>
            </a:r>
          </a:p>
          <a:p>
            <a:pPr marL="0" lvl="1" indent="0">
              <a:buNone/>
            </a:pPr>
            <a:endParaRPr lang="sv-SE" sz="2000" dirty="0"/>
          </a:p>
          <a:p>
            <a:pPr marL="0" lvl="1" indent="0">
              <a:buNone/>
            </a:pPr>
            <a:r>
              <a:rPr lang="sv-SE" sz="2000" dirty="0"/>
              <a:t>Håller ni med? Är vi rätt ute?</a:t>
            </a:r>
          </a:p>
          <a:p>
            <a:pPr marL="0" lvl="1" indent="0">
              <a:buNone/>
            </a:pPr>
            <a:r>
              <a:rPr lang="sv-SE" sz="2000" dirty="0"/>
              <a:t> </a:t>
            </a:r>
          </a:p>
          <a:p>
            <a:pPr marL="0" lvl="1" indent="0">
              <a:buNone/>
            </a:pPr>
            <a:r>
              <a:rPr lang="sv-SE" sz="2000" i="1" dirty="0"/>
              <a:t>(NLA’s metodik: www.informationsforvaltning.com/om-denna-manual)</a:t>
            </a:r>
          </a:p>
        </p:txBody>
      </p:sp>
    </p:spTree>
    <p:extLst>
      <p:ext uri="{BB962C8B-B14F-4D97-AF65-F5344CB8AC3E}">
        <p14:creationId xmlns:p14="http://schemas.microsoft.com/office/powerpoint/2010/main" val="1298645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38B508-68BC-DF83-3B29-DA1CC704FD4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E9F0899-E28C-2951-0FCA-67EE828BF3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7F321FC-7512-E351-8CC6-9836FDCB21F0}"/>
              </a:ext>
            </a:extLst>
          </p:cNvPr>
          <p:cNvSpPr>
            <a:spLocks noGrp="1"/>
          </p:cNvSpPr>
          <p:nvPr>
            <p:ph type="title"/>
          </p:nvPr>
        </p:nvSpPr>
        <p:spPr>
          <a:xfrm>
            <a:off x="614678" y="1543849"/>
            <a:ext cx="2592546" cy="4638825"/>
          </a:xfrm>
        </p:spPr>
        <p:txBody>
          <a:bodyPr anchor="t">
            <a:normAutofit/>
          </a:bodyPr>
          <a:lstStyle/>
          <a:p>
            <a:r>
              <a:rPr lang="sv-SE" i="1" dirty="0"/>
              <a:t>Tes</a:t>
            </a:r>
            <a:br>
              <a:rPr lang="sv-SE" i="1" dirty="0"/>
            </a:br>
            <a:br>
              <a:rPr lang="sv-SE" i="1" dirty="0"/>
            </a:br>
            <a:br>
              <a:rPr lang="sv-SE" i="1" dirty="0"/>
            </a:br>
            <a:r>
              <a:rPr lang="sv-SE" i="1" dirty="0"/>
              <a:t>Frågor</a:t>
            </a:r>
          </a:p>
        </p:txBody>
      </p:sp>
      <p:sp>
        <p:nvSpPr>
          <p:cNvPr id="3" name="Content Placeholder 2">
            <a:extLst>
              <a:ext uri="{FF2B5EF4-FFF2-40B4-BE49-F238E27FC236}">
                <a16:creationId xmlns:a16="http://schemas.microsoft.com/office/drawing/2014/main" id="{458370D3-AB41-6EA2-C118-FB2C1150BE31}"/>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2429301" y="1543849"/>
            <a:ext cx="8784177" cy="4818068"/>
          </a:xfrm>
        </p:spPr>
        <p:txBody>
          <a:bodyPr>
            <a:normAutofit/>
          </a:bodyPr>
          <a:lstStyle/>
          <a:p>
            <a:pPr marL="0" lvl="1" indent="0">
              <a:buNone/>
            </a:pPr>
            <a:r>
              <a:rPr lang="sv-SE" sz="2000" dirty="0"/>
              <a:t>En tes är att metodiker, sätt, verktyg, ramverk egentligen finns, men de behöver bli mera praktiskt fungerande, för arkitekter, utvecklare men även domänkunniga, rusta verksamhetens medarbetare.</a:t>
            </a:r>
          </a:p>
          <a:p>
            <a:pPr marL="0" lvl="1" indent="0">
              <a:buNone/>
            </a:pPr>
            <a:r>
              <a:rPr lang="sv-SE" sz="2000" dirty="0"/>
              <a:t>Ansatsen är att få igång ett utforskande/product discovery-arbete för att adressera detta och runt domänen informationsförvaltning.</a:t>
            </a:r>
          </a:p>
          <a:p>
            <a:pPr marL="0" lvl="1" indent="0">
              <a:buNone/>
            </a:pPr>
            <a:endParaRPr lang="sv-SE" sz="2000" dirty="0"/>
          </a:p>
          <a:p>
            <a:pPr marL="0" lvl="1" indent="0">
              <a:buNone/>
            </a:pPr>
            <a:r>
              <a:rPr lang="sv-SE" sz="2000" dirty="0"/>
              <a:t>Gör ni den här typen av arbete, kartläggning, förståelse, design av nya sätt o system? </a:t>
            </a:r>
          </a:p>
          <a:p>
            <a:pPr marL="0" lvl="1" indent="0">
              <a:buNone/>
            </a:pPr>
            <a:endParaRPr lang="sv-SE" sz="2000" dirty="0"/>
          </a:p>
          <a:p>
            <a:pPr marL="0" lvl="1" indent="0">
              <a:buNone/>
            </a:pPr>
            <a:r>
              <a:rPr lang="sv-SE" sz="2000" dirty="0"/>
              <a:t>Var ser ni isåfall att det finns områden att adressera? Stötta kunder. Egen förståelse. Vissa moment.</a:t>
            </a:r>
          </a:p>
          <a:p>
            <a:pPr marL="0" lvl="1" indent="0">
              <a:buNone/>
            </a:pPr>
            <a:endParaRPr lang="sv-SE" sz="2000" dirty="0"/>
          </a:p>
          <a:p>
            <a:pPr marL="0" lvl="1" indent="0">
              <a:buNone/>
            </a:pPr>
            <a:r>
              <a:rPr lang="sv-SE" sz="2000" i="1" dirty="0"/>
              <a:t>Det handlar alltså inte i första hand om att bygga produkter, utan att etablera ett sätt att skapa en verkstad som tar fram produkter (double loop)</a:t>
            </a:r>
          </a:p>
          <a:p>
            <a:pPr marL="0" lvl="1" indent="0">
              <a:buNone/>
            </a:pPr>
            <a:endParaRPr lang="sv-SE" sz="2000" dirty="0"/>
          </a:p>
          <a:p>
            <a:pPr marL="0" lvl="1" indent="0">
              <a:buNone/>
            </a:pPr>
            <a:endParaRPr lang="sv-SE" sz="2000" dirty="0"/>
          </a:p>
        </p:txBody>
      </p:sp>
    </p:spTree>
    <p:extLst>
      <p:ext uri="{BB962C8B-B14F-4D97-AF65-F5344CB8AC3E}">
        <p14:creationId xmlns:p14="http://schemas.microsoft.com/office/powerpoint/2010/main" val="3134516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9F7997-2015-3E10-07D1-FB048B49CF0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710243-6BC2-4161-A044-C752737FC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EBFEC9BC-8E83-DC30-5942-4BDBA5D81E7E}"/>
              </a:ext>
            </a:extLst>
          </p:cNvPr>
          <p:cNvSpPr>
            <a:spLocks noGrp="1"/>
          </p:cNvSpPr>
          <p:nvPr>
            <p:ph type="title"/>
          </p:nvPr>
        </p:nvSpPr>
        <p:spPr>
          <a:xfrm>
            <a:off x="614678" y="1543849"/>
            <a:ext cx="2592546" cy="4638825"/>
          </a:xfrm>
        </p:spPr>
        <p:txBody>
          <a:bodyPr anchor="t">
            <a:normAutofit/>
          </a:bodyPr>
          <a:lstStyle/>
          <a:p>
            <a:r>
              <a:rPr lang="sv-SE" i="1" dirty="0"/>
              <a:t>Produkt</a:t>
            </a:r>
            <a:br>
              <a:rPr lang="sv-SE" i="1" dirty="0"/>
            </a:br>
            <a:br>
              <a:rPr lang="sv-SE" i="1" dirty="0"/>
            </a:br>
            <a:br>
              <a:rPr lang="sv-SE" i="1" dirty="0"/>
            </a:br>
            <a:br>
              <a:rPr lang="sv-SE" i="1" dirty="0"/>
            </a:br>
            <a:r>
              <a:rPr lang="sv-SE" i="1" dirty="0"/>
              <a:t>Vidare</a:t>
            </a:r>
          </a:p>
        </p:txBody>
      </p:sp>
      <p:sp>
        <p:nvSpPr>
          <p:cNvPr id="3" name="Content Placeholder 2">
            <a:extLst>
              <a:ext uri="{FF2B5EF4-FFF2-40B4-BE49-F238E27FC236}">
                <a16:creationId xmlns:a16="http://schemas.microsoft.com/office/drawing/2014/main" id="{7A36A896-F97A-A5CC-08EF-7546BF9047F8}"/>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2968486" y="1543849"/>
            <a:ext cx="8244991" cy="4818068"/>
          </a:xfrm>
        </p:spPr>
        <p:txBody>
          <a:bodyPr>
            <a:normAutofit/>
          </a:bodyPr>
          <a:lstStyle/>
          <a:p>
            <a:pPr marL="0" lvl="1" indent="0">
              <a:buNone/>
            </a:pPr>
            <a:r>
              <a:rPr lang="sv-SE" sz="2000" dirty="0"/>
              <a:t>Skulle det isåfall vara intressant att hitta någon form för något enskilt behov, produkt. Riktat alltså till enskilda medarbetare som kan rustas för att hantera den här typen av arbete. Men även mentoring, workshops, konsultroller.</a:t>
            </a:r>
          </a:p>
          <a:p>
            <a:pPr marL="342900" lvl="1" indent="-342900">
              <a:buFontTx/>
              <a:buChar char="-"/>
            </a:pPr>
            <a:r>
              <a:rPr lang="sv-SE" sz="2000" dirty="0"/>
              <a:t>Vad skulle det kunna vara för typ av arbete/uppgifter en kund gör? </a:t>
            </a:r>
          </a:p>
          <a:p>
            <a:pPr marL="342900" lvl="1" indent="-342900">
              <a:buFontTx/>
              <a:buChar char="-"/>
            </a:pPr>
            <a:r>
              <a:rPr lang="sv-SE" sz="2000" dirty="0"/>
              <a:t>I vilken typ av moment? Styrning/Ledning. Arbetssätt. Kartläggning/Klassificering</a:t>
            </a:r>
          </a:p>
          <a:p>
            <a:pPr marL="0" lvl="1" indent="0">
              <a:buNone/>
            </a:pPr>
            <a:endParaRPr lang="sv-SE" sz="2000" dirty="0"/>
          </a:p>
          <a:p>
            <a:pPr marL="0" lvl="1" indent="0">
              <a:buNone/>
            </a:pPr>
            <a:r>
              <a:rPr lang="sv-SE" sz="2000" dirty="0"/>
              <a:t>Skulle det vara intressant med en fortsatt dialog, att vara med i en utforskande loop? Isåfall:</a:t>
            </a:r>
          </a:p>
          <a:p>
            <a:pPr marL="342900" lvl="1" indent="-342900">
              <a:buFontTx/>
              <a:buChar char="-"/>
            </a:pPr>
            <a:r>
              <a:rPr lang="sv-SE" sz="2000" dirty="0"/>
              <a:t>Remissinstans? Prova själva? Prova hos kund?</a:t>
            </a:r>
          </a:p>
          <a:p>
            <a:pPr marL="342900" lvl="1" indent="-342900">
              <a:buFontTx/>
              <a:buChar char="-"/>
            </a:pPr>
            <a:r>
              <a:rPr lang="sv-SE" sz="2000" dirty="0"/>
              <a:t>Vår modell är open source. Är det ett hinder? Runt det brukar dock allt finnas indirekta intäkter.</a:t>
            </a:r>
          </a:p>
          <a:p>
            <a:pPr marL="0" lvl="1" indent="0">
              <a:buNone/>
            </a:pPr>
            <a:endParaRPr lang="sv-SE" sz="2000" dirty="0"/>
          </a:p>
          <a:p>
            <a:pPr marL="0" lvl="1" indent="0">
              <a:buNone/>
            </a:pPr>
            <a:endParaRPr lang="sv-SE" sz="2000" dirty="0"/>
          </a:p>
          <a:p>
            <a:pPr marL="0" lvl="1" indent="0">
              <a:buNone/>
            </a:pPr>
            <a:endParaRPr lang="sv-SE" sz="2000" dirty="0"/>
          </a:p>
        </p:txBody>
      </p:sp>
    </p:spTree>
    <p:extLst>
      <p:ext uri="{BB962C8B-B14F-4D97-AF65-F5344CB8AC3E}">
        <p14:creationId xmlns:p14="http://schemas.microsoft.com/office/powerpoint/2010/main" val="3796772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0E0C46-9EDD-5E18-74E0-8AAE0395555B}"/>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0BC31BF-39B7-BC23-8DCC-33E64F424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71414FD5-8BF7-EEC7-E06F-4E6876C829D3}"/>
              </a:ext>
            </a:extLst>
          </p:cNvPr>
          <p:cNvSpPr>
            <a:spLocks noGrp="1"/>
          </p:cNvSpPr>
          <p:nvPr>
            <p:ph type="title"/>
          </p:nvPr>
        </p:nvSpPr>
        <p:spPr>
          <a:xfrm>
            <a:off x="614678" y="477079"/>
            <a:ext cx="2592546" cy="5705596"/>
          </a:xfrm>
        </p:spPr>
        <p:txBody>
          <a:bodyPr anchor="t">
            <a:normAutofit/>
          </a:bodyPr>
          <a:lstStyle/>
          <a:p>
            <a:r>
              <a:rPr lang="sv-SE" i="1" dirty="0"/>
              <a:t>Ansats</a:t>
            </a:r>
            <a:br>
              <a:rPr lang="sv-SE" i="1" dirty="0"/>
            </a:br>
            <a:br>
              <a:rPr lang="sv-SE" i="1" dirty="0"/>
            </a:br>
            <a:br>
              <a:rPr lang="sv-SE" i="1" dirty="0"/>
            </a:br>
            <a:r>
              <a:rPr lang="sv-SE" i="1" dirty="0"/>
              <a:t>Hur gör andra</a:t>
            </a:r>
          </a:p>
        </p:txBody>
      </p:sp>
      <p:sp>
        <p:nvSpPr>
          <p:cNvPr id="3" name="Content Placeholder 2">
            <a:extLst>
              <a:ext uri="{FF2B5EF4-FFF2-40B4-BE49-F238E27FC236}">
                <a16:creationId xmlns:a16="http://schemas.microsoft.com/office/drawing/2014/main" id="{10B0FB33-A3EC-33D4-2B19-80CBE9F5F7CC}"/>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3004653" y="477078"/>
            <a:ext cx="8784177" cy="5884839"/>
          </a:xfrm>
        </p:spPr>
        <p:txBody>
          <a:bodyPr>
            <a:noAutofit/>
          </a:bodyPr>
          <a:lstStyle/>
          <a:p>
            <a:pPr marL="0" lvl="1" indent="0">
              <a:buNone/>
            </a:pPr>
            <a:r>
              <a:rPr lang="sv-SE" sz="2000" dirty="0"/>
              <a:t>Leverans syftar till praktiska produkter men vi tror detta förutsätter double loop learning; inte en verkstad utan ett sätt att ta fram den verkstad som sedan tar fram produkter. Double Loop Learning aka ’Andra Derivatan’</a:t>
            </a:r>
          </a:p>
          <a:p>
            <a:pPr marL="285750" lvl="1" indent="-285750">
              <a:buFontTx/>
              <a:buChar char="-"/>
            </a:pPr>
            <a:endParaRPr lang="sv-SE" sz="2000" dirty="0"/>
          </a:p>
          <a:p>
            <a:pPr marL="0" lvl="1" indent="0">
              <a:buNone/>
            </a:pPr>
            <a:r>
              <a:rPr lang="sv-SE" sz="2000" dirty="0"/>
              <a:t>Det finns andra som är åt samma håll, Kromatics, Dandy People</a:t>
            </a:r>
          </a:p>
          <a:p>
            <a:pPr marL="285750" lvl="1" indent="-285750">
              <a:buFontTx/>
              <a:buChar char="-"/>
            </a:pPr>
            <a:r>
              <a:rPr lang="sv-SE" sz="2000" dirty="0"/>
              <a:t>Men dessa saknar software engineer, architecture – men de försöker göra praktiskt användbara verktyg.</a:t>
            </a:r>
          </a:p>
          <a:p>
            <a:pPr marL="285750" lvl="1" indent="-285750">
              <a:buFontTx/>
              <a:buChar char="-"/>
            </a:pPr>
            <a:r>
              <a:rPr lang="sv-SE" sz="2000" dirty="0"/>
              <a:t>Många sysslar med agila metodiker, eller UX/Tjänstedesign men saknar sammanhang i architecture, software engineering</a:t>
            </a:r>
          </a:p>
          <a:p>
            <a:pPr marL="285750" lvl="1" indent="-285750">
              <a:buFontTx/>
              <a:buChar char="-"/>
            </a:pPr>
            <a:r>
              <a:rPr lang="sv-SE" sz="2000" dirty="0"/>
              <a:t>Andra har systemutveckling o arkitektur som erbjudande som konsulttjänst – men vi tänker i verktyg/produkter som är mera självgående</a:t>
            </a:r>
          </a:p>
          <a:p>
            <a:pPr marL="285750" lvl="1" indent="-285750">
              <a:buFontTx/>
              <a:buChar char="-"/>
            </a:pPr>
            <a:r>
              <a:rPr lang="sv-SE" sz="2000" dirty="0"/>
              <a:t>Andra, som ’the </a:t>
            </a:r>
            <a:r>
              <a:rPr lang="sv-SE" sz="2000" dirty="0" err="1"/>
              <a:t>Squiggle</a:t>
            </a:r>
            <a:r>
              <a:rPr lang="sv-SE" sz="2000" dirty="0"/>
              <a:t>’ o ’Product Discovery’, är mer mindset/koncept med varierande metodik och praktiska verktyg.</a:t>
            </a:r>
          </a:p>
          <a:p>
            <a:pPr marL="285750" lvl="1" indent="-285750">
              <a:buFontTx/>
              <a:buChar char="-"/>
            </a:pPr>
            <a:r>
              <a:rPr lang="sv-SE" sz="2000" dirty="0"/>
              <a:t>Andra som ’Design </a:t>
            </a:r>
            <a:r>
              <a:rPr lang="sv-SE" sz="2000" dirty="0" err="1"/>
              <a:t>Thinking</a:t>
            </a:r>
            <a:r>
              <a:rPr lang="sv-SE" sz="2000" dirty="0"/>
              <a:t>’, </a:t>
            </a:r>
            <a:r>
              <a:rPr lang="sv-SE" sz="2000" dirty="0" err="1"/>
              <a:t>Cynefin</a:t>
            </a:r>
            <a:r>
              <a:rPr lang="sv-SE" sz="2000" dirty="0"/>
              <a:t> har produkter o verktyg, men behöver anpassning till domän och sammanhang, </a:t>
            </a:r>
            <a:r>
              <a:rPr lang="sv-SE" sz="2000" dirty="0" err="1"/>
              <a:t>t.ex</a:t>
            </a:r>
            <a:r>
              <a:rPr lang="sv-SE" sz="2000" dirty="0"/>
              <a:t> Enterprise Design-kontexten</a:t>
            </a:r>
          </a:p>
          <a:p>
            <a:pPr marL="285750" lvl="1" indent="-285750">
              <a:buFontTx/>
              <a:buChar char="-"/>
            </a:pPr>
            <a:r>
              <a:rPr lang="sv-SE" sz="2000" dirty="0"/>
              <a:t>Edgy/EDF som vi inspireras mest av faller också inom ett par kategorier här: Saknar praktiska verktyg. Saknar koppling till sammanhanget, software engineering o i viss mån </a:t>
            </a:r>
            <a:r>
              <a:rPr lang="sv-SE" sz="2000" dirty="0" err="1"/>
              <a:t>architecture</a:t>
            </a:r>
            <a:r>
              <a:rPr lang="sv-SE" sz="2000" dirty="0"/>
              <a:t>. (https://enterprise.design/)</a:t>
            </a:r>
          </a:p>
          <a:p>
            <a:pPr marL="285750" lvl="1" indent="-285750">
              <a:buFontTx/>
              <a:buChar char="-"/>
            </a:pPr>
            <a:r>
              <a:rPr lang="sv-SE" sz="2000" dirty="0"/>
              <a:t>Andra som Design Sprint har svårt att fungera i riktiga, komplexa projekt.</a:t>
            </a:r>
          </a:p>
          <a:p>
            <a:pPr marL="285750" lvl="1" indent="-285750">
              <a:buFontTx/>
              <a:buChar char="-"/>
            </a:pPr>
            <a:endParaRPr lang="sv-SE" sz="2000" dirty="0"/>
          </a:p>
          <a:p>
            <a:pPr marL="285750" lvl="1" indent="-285750">
              <a:buFontTx/>
              <a:buChar char="-"/>
            </a:pPr>
            <a:endParaRPr lang="sv-SE" sz="2000" dirty="0"/>
          </a:p>
          <a:p>
            <a:pPr marL="0" lvl="1" indent="0">
              <a:buNone/>
            </a:pPr>
            <a:endParaRPr lang="sv-SE" sz="2000" dirty="0"/>
          </a:p>
        </p:txBody>
      </p:sp>
    </p:spTree>
    <p:extLst>
      <p:ext uri="{BB962C8B-B14F-4D97-AF65-F5344CB8AC3E}">
        <p14:creationId xmlns:p14="http://schemas.microsoft.com/office/powerpoint/2010/main" val="2775702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4592ECA-23ED-BDB5-4918-068609C74A1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08F8C67-FB9F-7EE4-609D-7B8F7FED86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562434F8-EDD3-A917-159C-54ADCF2ED3C0}"/>
              </a:ext>
            </a:extLst>
          </p:cNvPr>
          <p:cNvSpPr>
            <a:spLocks noGrp="1"/>
          </p:cNvSpPr>
          <p:nvPr>
            <p:ph type="title"/>
          </p:nvPr>
        </p:nvSpPr>
        <p:spPr>
          <a:xfrm>
            <a:off x="614678" y="1060175"/>
            <a:ext cx="2592546" cy="5122500"/>
          </a:xfrm>
        </p:spPr>
        <p:txBody>
          <a:bodyPr anchor="t">
            <a:normAutofit/>
          </a:bodyPr>
          <a:lstStyle/>
          <a:p>
            <a:r>
              <a:rPr lang="sv-SE" i="1" dirty="0"/>
              <a:t>Insikter</a:t>
            </a:r>
          </a:p>
        </p:txBody>
      </p:sp>
      <p:sp>
        <p:nvSpPr>
          <p:cNvPr id="3" name="Content Placeholder 2">
            <a:extLst>
              <a:ext uri="{FF2B5EF4-FFF2-40B4-BE49-F238E27FC236}">
                <a16:creationId xmlns:a16="http://schemas.microsoft.com/office/drawing/2014/main" id="{BF263D1D-7ED6-99DE-272B-ADDC15B00A3B}"/>
              </a:ext>
            </a:extLst>
          </p:cNvPr>
          <p:cNvSpPr>
            <a:spLocks noGrp="1"/>
          </p:cNvSpPr>
          <p:nvPr>
            <p:ph idx="1"/>
            <p:extLst>
              <p:ext uri="{E7BDC344-281C-4309-B0C6-D0EE65EED2A8}">
                <p202:designPr xmlns:p202="http://schemas.microsoft.com/office/powerpoint/2020/02/main">
                  <p202:designTagLst>
                    <p202:designTag name="ARCH:1:VSVAR" val="TitledTextBox"/>
                    <p202:designTag name="ARCH:1:CLS" val="InformationBlock"/>
                  </p202:designTagLst>
                </p202:designPr>
              </p:ext>
            </p:extLst>
          </p:nvPr>
        </p:nvSpPr>
        <p:spPr>
          <a:xfrm>
            <a:off x="3004653" y="1060174"/>
            <a:ext cx="8784177" cy="5301743"/>
          </a:xfrm>
        </p:spPr>
        <p:txBody>
          <a:bodyPr>
            <a:noAutofit/>
          </a:bodyPr>
          <a:lstStyle/>
          <a:p>
            <a:pPr marL="0" lvl="1" indent="0">
              <a:buNone/>
            </a:pPr>
            <a:r>
              <a:rPr lang="sv-SE" sz="2000" dirty="0"/>
              <a:t>Det finns alltså många och mycket olika sätt, t.ex Manualen, MSB’s klassingsguide m.fl andra från andra domäner</a:t>
            </a:r>
          </a:p>
          <a:p>
            <a:pPr marL="285750" lvl="1" indent="-285750">
              <a:buFontTx/>
              <a:buChar char="-"/>
            </a:pPr>
            <a:r>
              <a:rPr lang="sv-SE" sz="2000" dirty="0"/>
              <a:t>Men hur gör man i praktiken. Det är dels begrepp som inte är enkla att förstå</a:t>
            </a:r>
          </a:p>
          <a:p>
            <a:pPr marL="285750" lvl="1" indent="-285750">
              <a:buFontTx/>
              <a:buChar char="-"/>
            </a:pPr>
            <a:r>
              <a:rPr lang="sv-SE" sz="2000" dirty="0"/>
              <a:t>Det är också helt enkelt svårt att få till praktiskt.</a:t>
            </a:r>
          </a:p>
          <a:p>
            <a:pPr marL="0" lvl="1" indent="0">
              <a:buNone/>
            </a:pPr>
            <a:endParaRPr lang="sv-SE" sz="2000" dirty="0"/>
          </a:p>
          <a:p>
            <a:pPr marL="0" lvl="1" indent="0">
              <a:buNone/>
            </a:pPr>
            <a:r>
              <a:rPr lang="sv-SE" sz="2000" dirty="0"/>
              <a:t>Det finns också en mängd olika metodiker, Design Sprint, Innovationsguiden, </a:t>
            </a:r>
            <a:r>
              <a:rPr lang="sv-SE" sz="2000" dirty="0" err="1"/>
              <a:t>proprietära</a:t>
            </a:r>
            <a:r>
              <a:rPr lang="sv-SE" sz="2000" dirty="0"/>
              <a:t> som ’</a:t>
            </a:r>
            <a:r>
              <a:rPr lang="sv-SE" sz="2000" dirty="0" err="1"/>
              <a:t>InUse</a:t>
            </a:r>
            <a:r>
              <a:rPr lang="sv-SE" sz="2000" dirty="0"/>
              <a:t>’ m.fl </a:t>
            </a:r>
          </a:p>
          <a:p>
            <a:pPr marL="285750" lvl="1" indent="-285750">
              <a:buFontTx/>
              <a:buChar char="-"/>
            </a:pPr>
            <a:r>
              <a:rPr lang="sv-SE" sz="2000" dirty="0"/>
              <a:t>Som ofta blir vertikala, kräver anpassning i verksamheten, kan ha svårt att fungera m andra metodiker ffa det behövs kompletterande för att lösa det som ofta är vertikalt.</a:t>
            </a:r>
          </a:p>
          <a:p>
            <a:pPr marL="285750" lvl="1" indent="-285750">
              <a:buFontTx/>
              <a:buChar char="-"/>
            </a:pPr>
            <a:r>
              <a:rPr lang="sv-SE" sz="2000" dirty="0"/>
              <a:t>Omvänt, alltför stora, SAFE, TOGAF m.fl som är svåra för en mindre organisation, enhet, team.</a:t>
            </a:r>
          </a:p>
          <a:p>
            <a:pPr marL="0" lvl="1" indent="0">
              <a:buNone/>
            </a:pPr>
            <a:endParaRPr lang="sv-SE" sz="2000" dirty="0"/>
          </a:p>
          <a:p>
            <a:pPr marL="0" lvl="1" indent="0">
              <a:buNone/>
            </a:pPr>
            <a:r>
              <a:rPr lang="sv-SE" sz="2000" dirty="0"/>
              <a:t>Arkitektur, design, software engineering har sätt och verktyg som kan tillföra o komplettera.</a:t>
            </a:r>
          </a:p>
          <a:p>
            <a:pPr marL="285750" lvl="1" indent="-285750">
              <a:buFontTx/>
              <a:buChar char="-"/>
            </a:pPr>
            <a:r>
              <a:rPr lang="sv-SE" sz="2000" dirty="0"/>
              <a:t>Iden är att få detta praktiskt arbetsbart, användbart, t.ex för en domain som ’Informationsförvaltning’ men även för andra. För olika grupper, mentori/konsult men också rusta medarbetare.</a:t>
            </a:r>
          </a:p>
          <a:p>
            <a:pPr marL="285750" lvl="1" indent="-285750">
              <a:buFontTx/>
              <a:buChar char="-"/>
            </a:pPr>
            <a:endParaRPr lang="sv-SE" sz="2000" dirty="0"/>
          </a:p>
        </p:txBody>
      </p:sp>
    </p:spTree>
    <p:extLst>
      <p:ext uri="{BB962C8B-B14F-4D97-AF65-F5344CB8AC3E}">
        <p14:creationId xmlns:p14="http://schemas.microsoft.com/office/powerpoint/2010/main" val="25456401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2778</Words>
  <Application>Microsoft Office PowerPoint</Application>
  <PresentationFormat>Widescreen</PresentationFormat>
  <Paragraphs>186</Paragraphs>
  <Slides>25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Aptos Display</vt:lpstr>
      <vt:lpstr>Arial</vt:lpstr>
      <vt:lpstr>Neue Haas Grotesk Text Pro</vt:lpstr>
      <vt:lpstr>Office Theme</vt:lpstr>
      <vt:lpstr>Prototyp</vt:lpstr>
      <vt:lpstr>Agenda</vt:lpstr>
      <vt:lpstr>Om</vt:lpstr>
      <vt:lpstr>Antagande    Frågor</vt:lpstr>
      <vt:lpstr>Constraints  Frågor</vt:lpstr>
      <vt:lpstr>Tes   Frågor</vt:lpstr>
      <vt:lpstr>Produkt    Vidare</vt:lpstr>
      <vt:lpstr>Ansats   Hur gör andra</vt:lpstr>
      <vt:lpstr>Insikter</vt:lpstr>
      <vt:lpstr>Ansatser En översikt över vad vi tror behöver adresseras </vt:lpstr>
      <vt:lpstr>Ansats forts.</vt:lpstr>
      <vt:lpstr>Ideer och Utkast</vt:lpstr>
      <vt:lpstr>V-Modellen och Story/Epic-patterns</vt:lpstr>
      <vt:lpstr>Digital Product Design Elements</vt:lpstr>
      <vt:lpstr>Digital Produktdesign är ett dynamiskt system</vt:lpstr>
      <vt:lpstr>Creative Spaces</vt:lpstr>
      <vt:lpstr>Digital Produkt Pattern</vt:lpstr>
      <vt:lpstr>Domänkunskap</vt:lpstr>
      <vt:lpstr>De Analoga Hjälparna</vt:lpstr>
      <vt:lpstr>Den komplexa helheten – Grunden för ’Konversationen’</vt:lpstr>
      <vt:lpstr>’Stickers’ och ’Rule Cards’</vt:lpstr>
      <vt:lpstr>’Cue-cards’</vt:lpstr>
      <vt:lpstr>’Game Board’ – Studie av form</vt:lpstr>
      <vt:lpstr>’the Mini Rogue’</vt:lpstr>
      <vt:lpstr>’Den Sociala Arkitekturdimensionen’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Mats Andreasen</dc:creator>
  <cp:lastModifiedBy>Mats Andreasen</cp:lastModifiedBy>
  <cp:revision>71</cp:revision>
  <dcterms:created xsi:type="dcterms:W3CDTF">2025-10-27T20:17:24Z</dcterms:created>
  <dcterms:modified xsi:type="dcterms:W3CDTF">2025-11-10T14:42:55Z</dcterms:modified>
</cp:coreProperties>
</file>

<file path=docProps/thumbnail.jpeg>
</file>